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70" r:id="rId9"/>
    <p:sldId id="263" r:id="rId10"/>
    <p:sldId id="264" r:id="rId11"/>
    <p:sldId id="258" r:id="rId12"/>
    <p:sldId id="272" r:id="rId13"/>
    <p:sldId id="273" r:id="rId14"/>
    <p:sldId id="274" r:id="rId15"/>
    <p:sldId id="276" r:id="rId16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23"/>
    <p:restoredTop sz="89827"/>
  </p:normalViewPr>
  <p:slideViewPr>
    <p:cSldViewPr snapToGrid="0">
      <p:cViewPr varScale="1">
        <p:scale>
          <a:sx n="97" d="100"/>
          <a:sy n="97" d="100"/>
        </p:scale>
        <p:origin x="8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Tenorite" pitchFamily="2" charset="0"/>
              </a:defRPr>
            </a:lvl1pPr>
          </a:lstStyle>
          <a:p>
            <a:endParaRPr lang="en-CH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Tenorite" pitchFamily="2" charset="0"/>
              </a:defRPr>
            </a:lvl1pPr>
          </a:lstStyle>
          <a:p>
            <a:fld id="{BB60D070-5B1B-9344-A1BD-2BC9ED32AF84}" type="datetimeFigureOut">
              <a:rPr lang="en-CH" smtClean="0"/>
              <a:pPr/>
              <a:t>14.06.23</a:t>
            </a:fld>
            <a:endParaRPr lang="en-CH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Tenorite" pitchFamily="2" charset="0"/>
              </a:defRPr>
            </a:lvl1pPr>
          </a:lstStyle>
          <a:p>
            <a:endParaRPr lang="en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Tenorite" pitchFamily="2" charset="0"/>
              </a:defRPr>
            </a:lvl1pPr>
          </a:lstStyle>
          <a:p>
            <a:fld id="{41F33BA4-3F6D-4642-A73E-4B1A08A7262B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775219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Tenorite" pitchFamily="2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Tenorite" pitchFamily="2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Tenorite" pitchFamily="2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Tenorite" pitchFamily="2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Tenorite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0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08655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9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313555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H" sz="1800" kern="1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10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9979067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11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731416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12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7955441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13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066398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14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461402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1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04070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2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318390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3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62648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4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18106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CH" sz="1800" kern="1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5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657418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6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570544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7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296952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33BA4-3F6D-4642-A73E-4B1A08A7262B}" type="slidenum">
              <a:rPr lang="en-CH" smtClean="0"/>
              <a:pPr/>
              <a:t>8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839213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D673D-F24D-5504-FF93-EC284B3F7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5874E-05F5-B98D-F766-176A65B6A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Tenorite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AD820-4DAE-95F1-375D-3F26A4EEF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5F283-47D9-0816-093F-3574D34C3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B2316-64BD-0A4F-2176-CE78C7D0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37902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39C2D-934F-E3A8-6EBE-1BABBF471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31D199-543E-C936-200D-19F611144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4D32E-D49E-A8AF-4947-2460E9403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D8DDC-92A2-52E9-D9DB-C1C2CFA6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1F0E4-B711-7317-2DE4-C86D551AA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14978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DCFE3-C8A2-6AED-4DE6-C9F1CCB6C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7F535-D841-2811-6390-AD855B762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1400D-026A-793F-CC16-272F03A5F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57D7B-5BC7-E7D9-1580-2D751F51F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E8A00-6C70-B2F9-5867-D9BE0CB9F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69343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FFC07-4255-BB0A-4C72-AB1F2249B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591B6-8A86-0A15-E19D-F41728622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BD561-C5D5-2B7E-19E3-ACEE11E9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43848-1BA2-99F8-16A3-9AC50D2FD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BBFA-2E0D-7253-681F-1874E40A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97475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FBD8D-AC4A-B93F-5F26-253E799D7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BD346-CF4D-1DDC-2E25-0AA7A5C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59162-CC1A-EA2F-35AC-481144CFE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4805C-5B0B-6B95-FD38-25CD4BB2D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3EEB6-2D2F-E6D0-7869-C9D948E7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24988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6BC3-589F-FD7E-CE27-BEC46FE3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63AD0-D169-8E48-9AF9-43FE24CA7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71EFE-2742-C48C-FB01-91A17100F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BDFC09-B695-307C-0040-38574117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0535E-AA5C-1123-5ADC-6707D5B7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53403-5F0F-2F8D-9011-FE3EAA4C4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28541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41644-B2A6-17AC-E9F6-3900B18A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C7B1B-415B-49B8-D93B-DAC2CE7F3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Tenorite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D89D31-0C6A-64C2-9774-8DAA26ABA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2EABE3-4310-4313-6FFB-FF82574791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Tenorite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5E5161-4687-70F5-9D91-27AE4FB18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="0" i="0">
                <a:latin typeface="Tenorite" pitchFamily="2" charset="0"/>
              </a:defRPr>
            </a:lvl1pPr>
            <a:lvl2pPr>
              <a:defRPr b="0" i="0">
                <a:latin typeface="Tenorite" pitchFamily="2" charset="0"/>
              </a:defRPr>
            </a:lvl2pPr>
            <a:lvl3pPr>
              <a:defRPr b="0" i="0">
                <a:latin typeface="Tenorite" pitchFamily="2" charset="0"/>
              </a:defRPr>
            </a:lvl3pPr>
            <a:lvl4pPr>
              <a:defRPr b="0" i="0">
                <a:latin typeface="Tenorite" pitchFamily="2" charset="0"/>
              </a:defRPr>
            </a:lvl4pPr>
            <a:lvl5pPr>
              <a:defRPr b="0" i="0">
                <a:latin typeface="Tenorit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32CD61-6B3B-94C9-BCCC-383BAE9BA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3EC51A-FCDC-C2F8-D7A9-F40E76CB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EEDB77-2930-8A30-A4D4-4F8D0F7CB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52852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C63B6-4B01-5031-6645-2091334DD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0F6B93-5587-E9A9-24C0-220AB653A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DF6A9-4A44-B1FE-3F5D-45B5B779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50BA6-FB1B-E8B3-43AE-3FFBF7725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29865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0D90DD-42CA-6250-3FC0-AC554499E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BDD011-A92F-7EB7-CCFE-0E7EA0D8D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88F80-F05A-AB51-0C0F-9BE8A4AD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65587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66D8-2338-DDA6-3B34-C6D1E271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2C103-FA73-C419-016E-778EF4426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 i="0">
                <a:latin typeface="Tenorite" pitchFamily="2" charset="0"/>
              </a:defRPr>
            </a:lvl1pPr>
            <a:lvl2pPr>
              <a:defRPr sz="2800" b="0" i="0">
                <a:latin typeface="Tenorite" pitchFamily="2" charset="0"/>
              </a:defRPr>
            </a:lvl2pPr>
            <a:lvl3pPr>
              <a:defRPr sz="2400" b="0" i="0">
                <a:latin typeface="Tenorite" pitchFamily="2" charset="0"/>
              </a:defRPr>
            </a:lvl3pPr>
            <a:lvl4pPr>
              <a:defRPr sz="2000" b="0" i="0">
                <a:latin typeface="Tenorite" pitchFamily="2" charset="0"/>
              </a:defRPr>
            </a:lvl4pPr>
            <a:lvl5pPr>
              <a:defRPr sz="2000" b="0" i="0">
                <a:latin typeface="Tenorite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51F4CA-93B2-32B3-2C5A-D145E124B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>
                <a:latin typeface="Tenorite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40F14-D312-9ADB-82AD-356385348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71C98-56CA-E490-1A2D-A19D3F448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AE6AB-AB3A-CD57-C3AE-C96AC093A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14513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463E9-A9ED-671D-2406-95D45BFA2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15894D-8A4B-26DB-3C73-ED3ADC3E5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 b="0" i="0">
                <a:latin typeface="Tenorite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EAB0D-8897-952C-EBED-19C97926C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>
                <a:latin typeface="Tenorite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DF4F3-9E49-95E2-4B79-CD196881C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8697A-A94A-22ED-D8C2-5AB8BC1D5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357699-B54E-06B5-8085-96E0BFAB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49360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FBAF4-B866-C916-E7EA-84446CF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3B274-ED2A-21F9-9909-467B854B0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211F7-0027-E958-CE54-BC60265D8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Tenorite" pitchFamily="2" charset="0"/>
              </a:defRPr>
            </a:lvl1pPr>
          </a:lstStyle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797C6-703E-3857-0058-0FEDF0576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Tenorite" pitchFamily="2" charset="0"/>
              </a:defRPr>
            </a:lvl1pPr>
          </a:lstStyle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EA1B-AD13-B16D-91D7-7C3F473EC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Tenorite" pitchFamily="2" charset="0"/>
              </a:defRPr>
            </a:lvl1pPr>
          </a:lstStyle>
          <a:p>
            <a:fld id="{29B21526-1EA8-0840-8BBF-E72D409B798A}" type="slidenum">
              <a:rPr lang="en-CH" smtClean="0"/>
              <a:pPr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97603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2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25.emf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25.emf"/><Relationship Id="rId5" Type="http://schemas.openxmlformats.org/officeDocument/2006/relationships/image" Target="../media/image4.svg"/><Relationship Id="rId10" Type="http://schemas.openxmlformats.org/officeDocument/2006/relationships/image" Target="../media/image31.svg"/><Relationship Id="rId4" Type="http://schemas.openxmlformats.org/officeDocument/2006/relationships/image" Target="../media/image3.pn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25.emf"/><Relationship Id="rId5" Type="http://schemas.openxmlformats.org/officeDocument/2006/relationships/image" Target="../media/image38.emf"/><Relationship Id="rId10" Type="http://schemas.openxmlformats.org/officeDocument/2006/relationships/image" Target="../media/image31.svg"/><Relationship Id="rId4" Type="http://schemas.openxmlformats.org/officeDocument/2006/relationships/image" Target="../media/image37.emf"/><Relationship Id="rId9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1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40.png"/><Relationship Id="rId11" Type="http://schemas.openxmlformats.org/officeDocument/2006/relationships/image" Target="../media/image31.svg"/><Relationship Id="rId5" Type="http://schemas.openxmlformats.org/officeDocument/2006/relationships/image" Target="../media/image25.emf"/><Relationship Id="rId10" Type="http://schemas.openxmlformats.org/officeDocument/2006/relationships/image" Target="../media/image30.png"/><Relationship Id="rId4" Type="http://schemas.openxmlformats.org/officeDocument/2006/relationships/image" Target="../media/image39.emf"/><Relationship Id="rId9" Type="http://schemas.openxmlformats.org/officeDocument/2006/relationships/image" Target="../media/image43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emf"/><Relationship Id="rId11" Type="http://schemas.openxmlformats.org/officeDocument/2006/relationships/image" Target="../media/image15.png"/><Relationship Id="rId5" Type="http://schemas.openxmlformats.org/officeDocument/2006/relationships/image" Target="../media/image9.emf"/><Relationship Id="rId10" Type="http://schemas.openxmlformats.org/officeDocument/2006/relationships/image" Target="../media/image14.svg"/><Relationship Id="rId4" Type="http://schemas.openxmlformats.org/officeDocument/2006/relationships/image" Target="../media/image8.emf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1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5.emf"/><Relationship Id="rId5" Type="http://schemas.openxmlformats.org/officeDocument/2006/relationships/image" Target="../media/image4.svg"/><Relationship Id="rId10" Type="http://schemas.openxmlformats.org/officeDocument/2006/relationships/image" Target="../media/image31.svg"/><Relationship Id="rId4" Type="http://schemas.openxmlformats.org/officeDocument/2006/relationships/image" Target="../media/image3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34.svg"/><Relationship Id="rId4" Type="http://schemas.openxmlformats.org/officeDocument/2006/relationships/image" Target="../media/image32.emf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B2344-D1BD-65A2-E779-27C5DF3F5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67730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CH" sz="6600" b="1" dirty="0">
                <a:latin typeface="Tenorite" pitchFamily="2" charset="0"/>
              </a:rPr>
              <a:t>B</a:t>
            </a:r>
            <a:r>
              <a:rPr lang="en-CH" sz="5600" b="1" dirty="0">
                <a:latin typeface="Tenorite" pitchFamily="2" charset="0"/>
              </a:rPr>
              <a:t>LASTER</a:t>
            </a:r>
            <a:r>
              <a:rPr lang="en-CH" dirty="0">
                <a:latin typeface="Tenorite" pitchFamily="2" charset="0"/>
              </a:rPr>
              <a:t>: Characterizing the Blast Radius of Rowhammer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521E99-1815-F95C-116A-2BF339B98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49387"/>
            <a:ext cx="9144000" cy="2726870"/>
          </a:xfrm>
        </p:spPr>
        <p:txBody>
          <a:bodyPr>
            <a:normAutofit fontScale="92500" lnSpcReduction="20000"/>
          </a:bodyPr>
          <a:lstStyle/>
          <a:p>
            <a:r>
              <a:rPr lang="en-CH" b="1" dirty="0"/>
              <a:t>Zhenrong Lang     </a:t>
            </a:r>
            <a:r>
              <a:rPr lang="en-GB" dirty="0"/>
              <a:t>Patrick </a:t>
            </a:r>
            <a:r>
              <a:rPr lang="en-GB" dirty="0" err="1"/>
              <a:t>Jattke</a:t>
            </a:r>
            <a:r>
              <a:rPr lang="en-GB" dirty="0"/>
              <a:t>     Michele </a:t>
            </a:r>
            <a:r>
              <a:rPr lang="en-GB" dirty="0" err="1"/>
              <a:t>Marazzi</a:t>
            </a:r>
            <a:r>
              <a:rPr lang="en-GB" dirty="0"/>
              <a:t>     Kaveh </a:t>
            </a:r>
            <a:r>
              <a:rPr lang="en-GB" dirty="0" err="1"/>
              <a:t>Razavi</a:t>
            </a:r>
            <a:endParaRPr lang="en-GB" dirty="0"/>
          </a:p>
          <a:p>
            <a:r>
              <a:rPr lang="en-GB" dirty="0"/>
              <a:t>ETH Zurich</a:t>
            </a:r>
          </a:p>
          <a:p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Workshop on DRAM Security (</a:t>
            </a:r>
            <a:r>
              <a:rPr lang="en-GB" dirty="0" err="1"/>
              <a:t>DRAMSec</a:t>
            </a:r>
            <a:r>
              <a:rPr lang="en-GB" dirty="0"/>
              <a:t>)</a:t>
            </a:r>
          </a:p>
          <a:p>
            <a:r>
              <a:rPr lang="en-GB" dirty="0"/>
              <a:t>co-located with ISCA 2023</a:t>
            </a:r>
          </a:p>
          <a:p>
            <a:endParaRPr lang="en-GB" dirty="0"/>
          </a:p>
          <a:p>
            <a:r>
              <a:rPr lang="en-GB" b="0" i="0" dirty="0">
                <a:solidFill>
                  <a:srgbClr val="1D1C1D"/>
                </a:solidFill>
                <a:effectLst/>
                <a:latin typeface="Slack-Lato"/>
              </a:rPr>
              <a:t>June 17, 2023</a:t>
            </a:r>
            <a:endParaRPr lang="en-CH" dirty="0"/>
          </a:p>
          <a:p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8AD3582-5F26-F8E1-BF32-67346F3E6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43" y="5840949"/>
            <a:ext cx="9651911" cy="96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970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9CECDF0-DD84-5CE8-8FA9-24D53365E75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7675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CH" dirty="0"/>
          </a:p>
          <a:p>
            <a:pPr marL="0" indent="0">
              <a:buNone/>
            </a:pPr>
            <a:endParaRPr lang="en-CH" dirty="0"/>
          </a:p>
          <a:p>
            <a:pPr marL="0" indent="0">
              <a:buNone/>
            </a:pPr>
            <a:endParaRPr lang="en-CH" dirty="0"/>
          </a:p>
          <a:p>
            <a:pPr marL="0" indent="0">
              <a:buNone/>
            </a:pPr>
            <a:endParaRPr lang="en-CH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Systematically examine the impact of far aggressor rows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8DAD0F-00D2-B826-550A-E9C0CFDB7FB7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enorite" pitchFamily="2" charset="0"/>
            </a:endParaRPr>
          </a:p>
          <a:p>
            <a:endParaRPr lang="en-GB" dirty="0">
              <a:latin typeface="Tenorite" pitchFamily="2" charset="0"/>
            </a:endParaRPr>
          </a:p>
          <a:p>
            <a:pPr marL="0" indent="0">
              <a:buNone/>
            </a:pPr>
            <a:endParaRPr lang="en-GB" dirty="0">
              <a:latin typeface="Tenorite" pitchFamily="2" charset="0"/>
            </a:endParaRPr>
          </a:p>
          <a:p>
            <a:pPr marL="0" indent="0">
              <a:buNone/>
            </a:pPr>
            <a:endParaRPr lang="en-CH" dirty="0">
              <a:latin typeface="Tenorit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4FEA7-0EE3-3C97-6A02-1343C7F7E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Research Questions on BLASTER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BAECD6F-7981-3A68-9CE3-6D8CA7C874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459200" y="2149200"/>
            <a:ext cx="3391445" cy="3747191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B02CF-94F2-F73A-DD5C-C2D9F677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73802-5007-D468-01A4-EFA84B6A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2C162-FEAD-5B4D-9481-387F6550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9</a:t>
            </a:fld>
            <a:endParaRPr lang="en-CH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EF3E32-C2D3-9F40-1F22-FFE5C1156798}"/>
              </a:ext>
            </a:extLst>
          </p:cNvPr>
          <p:cNvGrpSpPr/>
          <p:nvPr/>
        </p:nvGrpSpPr>
        <p:grpSpPr>
          <a:xfrm>
            <a:off x="956952" y="1893825"/>
            <a:ext cx="6649200" cy="1352282"/>
            <a:chOff x="838200" y="2752859"/>
            <a:chExt cx="9957753" cy="135228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18A089A-7C89-E11B-DD81-B21CD9CFFFB2}"/>
                </a:ext>
              </a:extLst>
            </p:cNvPr>
            <p:cNvSpPr/>
            <p:nvPr/>
          </p:nvSpPr>
          <p:spPr>
            <a:xfrm>
              <a:off x="838200" y="2752859"/>
              <a:ext cx="9957753" cy="135228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CH" sz="2800" dirty="0">
                  <a:latin typeface="Tenorite" pitchFamily="2" charset="0"/>
                </a:rPr>
                <a:t>	Question 2: </a:t>
              </a:r>
              <a:r>
                <a:rPr lang="en-GB" sz="2800" dirty="0">
                  <a:latin typeface="Tenorite" pitchFamily="2" charset="0"/>
                </a:rPr>
                <a:t> What is the effect of BLASTER patterns?</a:t>
              </a:r>
              <a:endParaRPr lang="en-CH" sz="2800" dirty="0">
                <a:latin typeface="Tenorite" pitchFamily="2" charset="0"/>
              </a:endParaRPr>
            </a:p>
          </p:txBody>
        </p:sp>
        <p:pic>
          <p:nvPicPr>
            <p:cNvPr id="13" name="Graphic 12" descr="Question Mark with solid fill">
              <a:extLst>
                <a:ext uri="{FF2B5EF4-FFF2-40B4-BE49-F238E27FC236}">
                  <a16:creationId xmlns:a16="http://schemas.microsoft.com/office/drawing/2014/main" id="{4FCBF137-5D3B-5799-9C70-8991659478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20318489">
              <a:off x="1126051" y="2925364"/>
              <a:ext cx="895149" cy="60559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0676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37D02-02F5-027B-DFB4-4BCBED52B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67557" cy="4351338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E</a:t>
            </a:r>
            <a:r>
              <a:rPr lang="en-GB" dirty="0">
                <a:effectLst/>
              </a:rPr>
              <a:t>xplore the parameter space of BLASTER patterns </a:t>
            </a: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V</a:t>
            </a:r>
            <a:r>
              <a:rPr lang="en-GB" dirty="0">
                <a:effectLst/>
              </a:rPr>
              <a:t>ary the overall amount of activations &amp; of each aggressor</a:t>
            </a:r>
          </a:p>
          <a:p>
            <a:endParaRPr lang="en-CH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7B7D2DC-7B62-BE17-50ED-4973C21306B1}"/>
              </a:ext>
            </a:extLst>
          </p:cNvPr>
          <p:cNvGrpSpPr/>
          <p:nvPr/>
        </p:nvGrpSpPr>
        <p:grpSpPr>
          <a:xfrm>
            <a:off x="10992971" y="2609702"/>
            <a:ext cx="1005646" cy="2882589"/>
            <a:chOff x="11010900" y="1987706"/>
            <a:chExt cx="1005646" cy="2882589"/>
          </a:xfrm>
        </p:grpSpPr>
        <p:sp>
          <p:nvSpPr>
            <p:cNvPr id="38" name="Right Brace 37">
              <a:extLst>
                <a:ext uri="{FF2B5EF4-FFF2-40B4-BE49-F238E27FC236}">
                  <a16:creationId xmlns:a16="http://schemas.microsoft.com/office/drawing/2014/main" id="{1B737A98-B398-9438-000A-1172B1A2D750}"/>
                </a:ext>
              </a:extLst>
            </p:cNvPr>
            <p:cNvSpPr/>
            <p:nvPr/>
          </p:nvSpPr>
          <p:spPr>
            <a:xfrm>
              <a:off x="11010900" y="1987706"/>
              <a:ext cx="203200" cy="915592"/>
            </a:xfrm>
            <a:prstGeom prst="rightBrac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F218D88-ECE3-6F31-9D0B-39404C67413E}"/>
                </a:ext>
              </a:extLst>
            </p:cNvPr>
            <p:cNvSpPr txBox="1"/>
            <p:nvPr/>
          </p:nvSpPr>
          <p:spPr>
            <a:xfrm>
              <a:off x="11353800" y="2269136"/>
              <a:ext cx="5002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Far</a:t>
              </a:r>
            </a:p>
          </p:txBody>
        </p:sp>
        <p:sp>
          <p:nvSpPr>
            <p:cNvPr id="8" name="Right Brace 7">
              <a:extLst>
                <a:ext uri="{FF2B5EF4-FFF2-40B4-BE49-F238E27FC236}">
                  <a16:creationId xmlns:a16="http://schemas.microsoft.com/office/drawing/2014/main" id="{D24DAE4D-7845-5119-D411-8353C4B23ED7}"/>
                </a:ext>
              </a:extLst>
            </p:cNvPr>
            <p:cNvSpPr/>
            <p:nvPr/>
          </p:nvSpPr>
          <p:spPr>
            <a:xfrm>
              <a:off x="11028392" y="3954703"/>
              <a:ext cx="203200" cy="915592"/>
            </a:xfrm>
            <a:prstGeom prst="rightBrac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2FDA59B-39ED-DF38-119C-52EE19C8E91B}"/>
                </a:ext>
              </a:extLst>
            </p:cNvPr>
            <p:cNvSpPr txBox="1"/>
            <p:nvPr/>
          </p:nvSpPr>
          <p:spPr>
            <a:xfrm>
              <a:off x="11358843" y="4199325"/>
              <a:ext cx="5002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Far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B7FA00C-C62A-10C8-C0FE-85E14DCF0A99}"/>
                </a:ext>
              </a:extLst>
            </p:cNvPr>
            <p:cNvSpPr txBox="1"/>
            <p:nvPr/>
          </p:nvSpPr>
          <p:spPr>
            <a:xfrm>
              <a:off x="11353800" y="2873614"/>
              <a:ext cx="6627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Near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B5D0972-5F7B-2BEA-780F-64ABD71D5C04}"/>
                </a:ext>
              </a:extLst>
            </p:cNvPr>
            <p:cNvSpPr txBox="1"/>
            <p:nvPr/>
          </p:nvSpPr>
          <p:spPr>
            <a:xfrm>
              <a:off x="11348703" y="3484183"/>
              <a:ext cx="6627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Near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44C42B0-50D4-5CFD-3B02-06E6186DA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Characterizing BLASTER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6BA77DC-FA0D-0D6B-7885-C050C90CFC59}"/>
              </a:ext>
            </a:extLst>
          </p:cNvPr>
          <p:cNvGrpSpPr/>
          <p:nvPr/>
        </p:nvGrpSpPr>
        <p:grpSpPr>
          <a:xfrm>
            <a:off x="957600" y="1893600"/>
            <a:ext cx="6648157" cy="1352282"/>
            <a:chOff x="957600" y="1893600"/>
            <a:chExt cx="6648157" cy="135228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581E47F-120E-C9C1-EFAC-E5369D0B1EFD}"/>
                </a:ext>
              </a:extLst>
            </p:cNvPr>
            <p:cNvSpPr/>
            <p:nvPr/>
          </p:nvSpPr>
          <p:spPr>
            <a:xfrm>
              <a:off x="957600" y="1893600"/>
              <a:ext cx="6648157" cy="135228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latin typeface="Tenorite" pitchFamily="2" charset="0"/>
                </a:rPr>
                <a:t>       </a:t>
              </a:r>
              <a:r>
                <a:rPr lang="en-CH" sz="2800" dirty="0">
                  <a:latin typeface="Tenorite" pitchFamily="2" charset="0"/>
                </a:rPr>
                <a:t>Question 3: </a:t>
              </a:r>
              <a:r>
                <a:rPr lang="en-GB" sz="2800" dirty="0">
                  <a:latin typeface="Tenorite" pitchFamily="2" charset="0"/>
                </a:rPr>
                <a:t>How do varying activation ratios affect the victim row?</a:t>
              </a:r>
            </a:p>
          </p:txBody>
        </p:sp>
        <p:pic>
          <p:nvPicPr>
            <p:cNvPr id="15" name="Graphic 14" descr="Question Mark with solid fill">
              <a:extLst>
                <a:ext uri="{FF2B5EF4-FFF2-40B4-BE49-F238E27FC236}">
                  <a16:creationId xmlns:a16="http://schemas.microsoft.com/office/drawing/2014/main" id="{EC24E88B-45F8-28BB-AAA2-4C560512AF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0318489">
              <a:off x="1149162" y="2066330"/>
              <a:ext cx="597728" cy="605590"/>
            </a:xfrm>
            <a:prstGeom prst="rect">
              <a:avLst/>
            </a:prstGeom>
          </p:spPr>
        </p:pic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94FFF-E3D7-1673-1A76-81201C4A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C191E-C6FB-CD64-AB1A-98ECDD83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77E3A-3AFA-3850-F6A6-D588C4B4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10</a:t>
            </a:fld>
            <a:endParaRPr lang="en-CH" dirty="0"/>
          </a:p>
        </p:txBody>
      </p:sp>
      <p:pic>
        <p:nvPicPr>
          <p:cNvPr id="22" name="Content Placeholder 7">
            <a:extLst>
              <a:ext uri="{FF2B5EF4-FFF2-40B4-BE49-F238E27FC236}">
                <a16:creationId xmlns:a16="http://schemas.microsoft.com/office/drawing/2014/main" id="{2B162C6F-A2A6-0F7E-891B-2F09EA4D78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0750" y="2149923"/>
            <a:ext cx="3391445" cy="37471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6539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B533DDFA-41E2-7252-8421-BB43D69CF5F0}"/>
              </a:ext>
            </a:extLst>
          </p:cNvPr>
          <p:cNvGrpSpPr/>
          <p:nvPr/>
        </p:nvGrpSpPr>
        <p:grpSpPr>
          <a:xfrm>
            <a:off x="7246682" y="3925660"/>
            <a:ext cx="1232820" cy="487089"/>
            <a:chOff x="7055065" y="4196837"/>
            <a:chExt cx="1232820" cy="487089"/>
          </a:xfrm>
        </p:grpSpPr>
        <p:pic>
          <p:nvPicPr>
            <p:cNvPr id="45" name="Graphic 44" descr="Hammer with solid fill">
              <a:extLst>
                <a:ext uri="{FF2B5EF4-FFF2-40B4-BE49-F238E27FC236}">
                  <a16:creationId xmlns:a16="http://schemas.microsoft.com/office/drawing/2014/main" id="{EB06284B-ADE6-8702-6963-8169E91BAF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832767" y="4196837"/>
              <a:ext cx="455118" cy="487089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FB62EA1-6E09-EC6B-EBB9-D1D23DE70DA0}"/>
                </a:ext>
              </a:extLst>
            </p:cNvPr>
            <p:cNvSpPr txBox="1"/>
            <p:nvPr/>
          </p:nvSpPr>
          <p:spPr>
            <a:xfrm>
              <a:off x="7055065" y="4274524"/>
              <a:ext cx="7329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ratio</a:t>
              </a:r>
              <a:r>
                <a:rPr lang="en-CH" baseline="-25000" dirty="0">
                  <a:latin typeface="Tenorite" pitchFamily="2" charset="0"/>
                </a:rPr>
                <a:t>3</a:t>
              </a:r>
              <a:endParaRPr lang="en-CH" dirty="0">
                <a:latin typeface="Tenorite" pitchFamily="2" charset="0"/>
              </a:endParaRPr>
            </a:p>
          </p:txBody>
        </p:sp>
      </p:grpSp>
      <p:pic>
        <p:nvPicPr>
          <p:cNvPr id="26" name="Content Placeholder 7">
            <a:extLst>
              <a:ext uri="{FF2B5EF4-FFF2-40B4-BE49-F238E27FC236}">
                <a16:creationId xmlns:a16="http://schemas.microsoft.com/office/drawing/2014/main" id="{91BA5157-77C9-CAAD-C117-9F43CF29AC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4826" y="1217345"/>
            <a:ext cx="3391445" cy="3747191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752231A3-D85B-06F5-6A59-933695650237}"/>
              </a:ext>
            </a:extLst>
          </p:cNvPr>
          <p:cNvGrpSpPr/>
          <p:nvPr/>
        </p:nvGrpSpPr>
        <p:grpSpPr>
          <a:xfrm>
            <a:off x="6675678" y="3233359"/>
            <a:ext cx="1791884" cy="487089"/>
            <a:chOff x="6496001" y="3757749"/>
            <a:chExt cx="1791884" cy="487089"/>
          </a:xfrm>
        </p:grpSpPr>
        <p:pic>
          <p:nvPicPr>
            <p:cNvPr id="30" name="Graphic 29" descr="Hammer with solid fill">
              <a:extLst>
                <a:ext uri="{FF2B5EF4-FFF2-40B4-BE49-F238E27FC236}">
                  <a16:creationId xmlns:a16="http://schemas.microsoft.com/office/drawing/2014/main" id="{101C2416-BF19-1E12-2BB4-BF6C70697D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832767" y="3757749"/>
              <a:ext cx="455118" cy="487089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91AEA28-618C-3403-CE87-42A6767AE766}"/>
                </a:ext>
              </a:extLst>
            </p:cNvPr>
            <p:cNvSpPr txBox="1"/>
            <p:nvPr/>
          </p:nvSpPr>
          <p:spPr>
            <a:xfrm>
              <a:off x="6496001" y="3813510"/>
              <a:ext cx="1380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Tenorite" pitchFamily="2" charset="0"/>
                </a:rPr>
                <a:t>r</a:t>
              </a:r>
              <a:r>
                <a:rPr lang="en-CH" dirty="0">
                  <a:latin typeface="Tenorite" pitchFamily="2" charset="0"/>
                </a:rPr>
                <a:t>atio</a:t>
              </a:r>
              <a:r>
                <a:rPr lang="en-CH" baseline="-25000" dirty="0">
                  <a:latin typeface="Tenorite" pitchFamily="2" charset="0"/>
                </a:rPr>
                <a:t>1 </a:t>
              </a:r>
              <a:r>
                <a:rPr lang="en-CH" dirty="0">
                  <a:latin typeface="Tenorite" pitchFamily="2" charset="0"/>
                </a:rPr>
                <a:t>× HC*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405BCB3-13A3-3CA6-D891-85706405DB5A}"/>
              </a:ext>
            </a:extLst>
          </p:cNvPr>
          <p:cNvGrpSpPr/>
          <p:nvPr/>
        </p:nvGrpSpPr>
        <p:grpSpPr>
          <a:xfrm>
            <a:off x="7246682" y="3588557"/>
            <a:ext cx="1232820" cy="487089"/>
            <a:chOff x="7055065" y="4196837"/>
            <a:chExt cx="1232820" cy="487089"/>
          </a:xfrm>
        </p:grpSpPr>
        <p:pic>
          <p:nvPicPr>
            <p:cNvPr id="35" name="Graphic 34" descr="Hammer with solid fill">
              <a:extLst>
                <a:ext uri="{FF2B5EF4-FFF2-40B4-BE49-F238E27FC236}">
                  <a16:creationId xmlns:a16="http://schemas.microsoft.com/office/drawing/2014/main" id="{AC5F9C9E-BCB6-4CEA-B700-991D7D5AF6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832767" y="4196837"/>
              <a:ext cx="455118" cy="487089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7E6D35E-CC31-06EC-6EB8-C56EDE37DEBF}"/>
                </a:ext>
              </a:extLst>
            </p:cNvPr>
            <p:cNvSpPr txBox="1"/>
            <p:nvPr/>
          </p:nvSpPr>
          <p:spPr>
            <a:xfrm>
              <a:off x="7055065" y="4274524"/>
              <a:ext cx="7329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ratio</a:t>
              </a:r>
              <a:r>
                <a:rPr lang="en-CH" baseline="-25000" dirty="0">
                  <a:latin typeface="Tenorite" pitchFamily="2" charset="0"/>
                </a:rPr>
                <a:t>2</a:t>
              </a:r>
              <a:endParaRPr lang="en-CH" dirty="0">
                <a:latin typeface="Tenorite" pitchFamily="2" charset="0"/>
              </a:endParaRP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69BD753C-8076-6EE6-ECDE-1106B04B9B21}"/>
              </a:ext>
            </a:extLst>
          </p:cNvPr>
          <p:cNvSpPr/>
          <p:nvPr/>
        </p:nvSpPr>
        <p:spPr>
          <a:xfrm>
            <a:off x="7501517" y="1221669"/>
            <a:ext cx="3904754" cy="1660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r>
              <a:rPr lang="en-CH" sz="2400" dirty="0">
                <a:solidFill>
                  <a:schemeClr val="tx1"/>
                </a:solidFill>
                <a:latin typeface="Tenorite" pitchFamily="2" charset="0"/>
              </a:rPr>
              <a:t> Single-sided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7FCECA-5F09-6457-F870-0C88389B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Tenorite" pitchFamily="2" charset="0"/>
              </a:rPr>
              <a:t>Effects of Distance-3 Aggressor Rows </a:t>
            </a:r>
            <a:endParaRPr lang="en-CH" dirty="0">
              <a:latin typeface="Tenorite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15118-7FB9-16E7-29E4-196C43B0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7427" y="6371638"/>
            <a:ext cx="2743200" cy="365125"/>
          </a:xfrm>
        </p:spPr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16827-4CB1-1714-6B38-9785A9C5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187EC-DA2A-E6F7-A608-C9ACCCFD3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11</a:t>
            </a:fld>
            <a:endParaRPr lang="en-CH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D38468B8-79A2-C277-E345-051BD3E297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5127" y="1944622"/>
            <a:ext cx="3712535" cy="3850547"/>
          </a:xfrm>
          <a:prstGeom prst="rect">
            <a:avLst/>
          </a:prstGeom>
        </p:spPr>
      </p:pic>
      <p:pic>
        <p:nvPicPr>
          <p:cNvPr id="27" name="Content Placeholder 26">
            <a:extLst>
              <a:ext uri="{FF2B5EF4-FFF2-40B4-BE49-F238E27FC236}">
                <a16:creationId xmlns:a16="http://schemas.microsoft.com/office/drawing/2014/main" id="{56AAA01D-D27F-2769-DABA-F40A5419D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838199" y="1944622"/>
            <a:ext cx="3712535" cy="3850547"/>
          </a:xfr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D9330524-001F-B322-EF83-728969DAFF31}"/>
              </a:ext>
            </a:extLst>
          </p:cNvPr>
          <p:cNvSpPr/>
          <p:nvPr/>
        </p:nvSpPr>
        <p:spPr>
          <a:xfrm>
            <a:off x="1440410" y="4967474"/>
            <a:ext cx="902195" cy="298800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H" dirty="0">
              <a:latin typeface="Tenorite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72D4FE-9F7A-A972-6D84-3A07A3C8D184}"/>
              </a:ext>
            </a:extLst>
          </p:cNvPr>
          <p:cNvSpPr/>
          <p:nvPr/>
        </p:nvSpPr>
        <p:spPr>
          <a:xfrm>
            <a:off x="5886994" y="4066064"/>
            <a:ext cx="611331" cy="298800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H" dirty="0">
              <a:latin typeface="Tenorite" pitchFamily="2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36CE7FB-F155-50CE-2C81-05B702AE7BF1}"/>
              </a:ext>
            </a:extLst>
          </p:cNvPr>
          <p:cNvGrpSpPr/>
          <p:nvPr/>
        </p:nvGrpSpPr>
        <p:grpSpPr>
          <a:xfrm>
            <a:off x="247083" y="2034118"/>
            <a:ext cx="11988622" cy="1883939"/>
            <a:chOff x="21432" y="2397682"/>
            <a:chExt cx="11988622" cy="188393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7DEE3A8-2ADB-69C1-D79F-0126F92DF91A}"/>
                </a:ext>
              </a:extLst>
            </p:cNvPr>
            <p:cNvSpPr/>
            <p:nvPr/>
          </p:nvSpPr>
          <p:spPr>
            <a:xfrm>
              <a:off x="21432" y="2397682"/>
              <a:ext cx="11988622" cy="1883939"/>
            </a:xfrm>
            <a:prstGeom prst="rect">
              <a:avLst/>
            </a:prstGeom>
            <a:solidFill>
              <a:schemeClr val="bg1">
                <a:alpha val="85975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38A1E9B-2935-9D55-AB13-57FEE96F42A0}"/>
                </a:ext>
              </a:extLst>
            </p:cNvPr>
            <p:cNvGrpSpPr/>
            <p:nvPr/>
          </p:nvGrpSpPr>
          <p:grpSpPr>
            <a:xfrm>
              <a:off x="838200" y="2658461"/>
              <a:ext cx="10515600" cy="1352282"/>
              <a:chOff x="838200" y="4861884"/>
              <a:chExt cx="10515600" cy="1352282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883472A8-FA86-4B06-109A-CCAC6224B269}"/>
                  </a:ext>
                </a:extLst>
              </p:cNvPr>
              <p:cNvSpPr/>
              <p:nvPr/>
            </p:nvSpPr>
            <p:spPr>
              <a:xfrm>
                <a:off x="838200" y="4861884"/>
                <a:ext cx="10515600" cy="135228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CH" sz="2800" dirty="0">
                    <a:latin typeface="Tenorite" pitchFamily="2" charset="0"/>
                  </a:rPr>
                  <a:t>	Observation 2: </a:t>
                </a:r>
                <a:r>
                  <a:rPr lang="en-GB" sz="2800" dirty="0">
                    <a:latin typeface="Tenorite" pitchFamily="2" charset="0"/>
                  </a:rPr>
                  <a:t>bit flip probability grows by up to 50% when incorporating both aggressors R</a:t>
                </a:r>
                <a:r>
                  <a:rPr lang="en-GB" sz="2800" baseline="-25000" dirty="0">
                    <a:latin typeface="Tenorite" pitchFamily="2" charset="0"/>
                  </a:rPr>
                  <a:t>2</a:t>
                </a:r>
                <a:r>
                  <a:rPr lang="en-GB" sz="2800" dirty="0">
                    <a:latin typeface="Tenorite" pitchFamily="2" charset="0"/>
                  </a:rPr>
                  <a:t> and R</a:t>
                </a:r>
                <a:r>
                  <a:rPr lang="en-GB" sz="2800" baseline="-25000" dirty="0">
                    <a:latin typeface="Tenorite" pitchFamily="2" charset="0"/>
                  </a:rPr>
                  <a:t>3</a:t>
                </a:r>
                <a:r>
                  <a:rPr lang="en-GB" sz="2800" dirty="0">
                    <a:latin typeface="Tenorite" pitchFamily="2" charset="0"/>
                  </a:rPr>
                  <a:t> </a:t>
                </a:r>
              </a:p>
            </p:txBody>
          </p:sp>
          <p:pic>
            <p:nvPicPr>
              <p:cNvPr id="38" name="Graphic 37" descr="Clipboard with solid fill">
                <a:extLst>
                  <a:ext uri="{FF2B5EF4-FFF2-40B4-BE49-F238E27FC236}">
                    <a16:creationId xmlns:a16="http://schemas.microsoft.com/office/drawing/2014/main" id="{A607DBBD-D4A7-CAF9-D198-7BA1AFAA55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 rot="20187553">
                <a:off x="968108" y="486534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0688A7E-769B-A9B9-2657-F83342429CFC}"/>
              </a:ext>
            </a:extLst>
          </p:cNvPr>
          <p:cNvGrpSpPr/>
          <p:nvPr/>
        </p:nvGrpSpPr>
        <p:grpSpPr>
          <a:xfrm>
            <a:off x="101689" y="3918057"/>
            <a:ext cx="11988622" cy="1808949"/>
            <a:chOff x="0" y="5085425"/>
            <a:chExt cx="11988622" cy="1808949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7711F9A-4399-C7ED-A5BB-37F951ADDAEB}"/>
                </a:ext>
              </a:extLst>
            </p:cNvPr>
            <p:cNvSpPr/>
            <p:nvPr/>
          </p:nvSpPr>
          <p:spPr>
            <a:xfrm>
              <a:off x="0" y="5085425"/>
              <a:ext cx="11988622" cy="1808949"/>
            </a:xfrm>
            <a:prstGeom prst="rect">
              <a:avLst/>
            </a:prstGeom>
            <a:solidFill>
              <a:schemeClr val="bg1">
                <a:alpha val="85975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4764C97-4BC7-4813-1C38-A667724C9D81}"/>
                </a:ext>
              </a:extLst>
            </p:cNvPr>
            <p:cNvGrpSpPr/>
            <p:nvPr/>
          </p:nvGrpSpPr>
          <p:grpSpPr>
            <a:xfrm>
              <a:off x="948367" y="5352633"/>
              <a:ext cx="10515600" cy="1352282"/>
              <a:chOff x="838200" y="4861884"/>
              <a:chExt cx="10515600" cy="1352282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6324CFF-5641-B2B9-AA7D-45A362C77E15}"/>
                  </a:ext>
                </a:extLst>
              </p:cNvPr>
              <p:cNvSpPr/>
              <p:nvPr/>
            </p:nvSpPr>
            <p:spPr>
              <a:xfrm>
                <a:off x="838200" y="4861884"/>
                <a:ext cx="10515600" cy="135228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CH" sz="2800" dirty="0">
                    <a:latin typeface="Tenorite" pitchFamily="2" charset="0"/>
                  </a:rPr>
                  <a:t>	Observation 3: </a:t>
                </a:r>
                <a:r>
                  <a:rPr lang="en-GB" sz="2800" dirty="0">
                    <a:latin typeface="Tenorite" pitchFamily="2" charset="0"/>
                  </a:rPr>
                  <a:t>activations of near aggressor R</a:t>
                </a:r>
                <a:r>
                  <a:rPr lang="en-GB" sz="2800" baseline="-25000" dirty="0">
                    <a:latin typeface="Tenorite" pitchFamily="2" charset="0"/>
                  </a:rPr>
                  <a:t>1</a:t>
                </a:r>
                <a:r>
                  <a:rPr lang="en-GB" sz="2800" dirty="0">
                    <a:latin typeface="Tenorite" pitchFamily="2" charset="0"/>
                  </a:rPr>
                  <a:t> can be further reduced by 30% (ratio</a:t>
                </a:r>
                <a:r>
                  <a:rPr lang="en-GB" sz="2800" baseline="-25000" dirty="0">
                    <a:latin typeface="Tenorite" pitchFamily="2" charset="0"/>
                  </a:rPr>
                  <a:t>1</a:t>
                </a:r>
                <a:r>
                  <a:rPr lang="en-GB" sz="2800" dirty="0">
                    <a:latin typeface="Tenorite" pitchFamily="2" charset="0"/>
                  </a:rPr>
                  <a:t> = 0.7)</a:t>
                </a:r>
              </a:p>
            </p:txBody>
          </p:sp>
          <p:pic>
            <p:nvPicPr>
              <p:cNvPr id="42" name="Graphic 41" descr="Clipboard with solid fill">
                <a:extLst>
                  <a:ext uri="{FF2B5EF4-FFF2-40B4-BE49-F238E27FC236}">
                    <a16:creationId xmlns:a16="http://schemas.microsoft.com/office/drawing/2014/main" id="{41E4CB9E-4639-2B84-B83A-C7B52A8C47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 rot="20187553">
                <a:off x="982045" y="4891213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15A11FB-6479-9C9A-45A7-E0128E023EDD}"/>
              </a:ext>
            </a:extLst>
          </p:cNvPr>
          <p:cNvSpPr txBox="1"/>
          <p:nvPr/>
        </p:nvSpPr>
        <p:spPr>
          <a:xfrm>
            <a:off x="4151268" y="5803516"/>
            <a:ext cx="86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latin typeface="Tenorite" pitchFamily="2" charset="0"/>
              </a:rPr>
              <a:t>Micron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358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2914 -4.81481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4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0BD5E8FB-98A0-2E86-29FE-175BEE2E6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800" y="1944000"/>
            <a:ext cx="3713935" cy="38519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78AC66-B6A2-E8A8-C077-E893DCE468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800" y="1944000"/>
            <a:ext cx="3713935" cy="3851999"/>
          </a:xfrm>
          <a:prstGeom prst="rect">
            <a:avLst/>
          </a:prstGeom>
        </p:spPr>
      </p:pic>
      <p:pic>
        <p:nvPicPr>
          <p:cNvPr id="23" name="Content Placeholder 7">
            <a:extLst>
              <a:ext uri="{FF2B5EF4-FFF2-40B4-BE49-F238E27FC236}">
                <a16:creationId xmlns:a16="http://schemas.microsoft.com/office/drawing/2014/main" id="{78F27193-E15D-E918-3E51-FF91E4BD0C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86477" y="1942583"/>
            <a:ext cx="3391445" cy="37471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D6D07F-2777-D7A5-909C-0D32DE52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  <a:latin typeface="Tenorite" pitchFamily="2" charset="0"/>
              </a:rPr>
              <a:t>Effects of Distance-3 Aggressor Rows 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E8F45-AF2A-CA97-F9D5-76606262C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E5F1D-B634-5870-FAE4-7B25B2CD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911C7-B49F-8C97-C80F-436239CB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12</a:t>
            </a:fld>
            <a:endParaRPr lang="en-CH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C0FB6A-7FF2-157B-E15F-510F904F647E}"/>
              </a:ext>
            </a:extLst>
          </p:cNvPr>
          <p:cNvSpPr/>
          <p:nvPr/>
        </p:nvSpPr>
        <p:spPr>
          <a:xfrm>
            <a:off x="1465630" y="4972736"/>
            <a:ext cx="279532" cy="284400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H" dirty="0">
              <a:latin typeface="Tenorite" pitchFamily="2" charset="0"/>
            </a:endParaRPr>
          </a:p>
        </p:txBody>
      </p:sp>
      <p:pic>
        <p:nvPicPr>
          <p:cNvPr id="30" name="Graphic 29" descr="Hammer with solid fill">
            <a:extLst>
              <a:ext uri="{FF2B5EF4-FFF2-40B4-BE49-F238E27FC236}">
                <a16:creationId xmlns:a16="http://schemas.microsoft.com/office/drawing/2014/main" id="{2258FA25-37C8-EA4E-56ED-9AB3A5BCDB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86477" y="3273571"/>
            <a:ext cx="455118" cy="487089"/>
          </a:xfrm>
          <a:prstGeom prst="rect">
            <a:avLst/>
          </a:prstGeom>
        </p:spPr>
      </p:pic>
      <p:pic>
        <p:nvPicPr>
          <p:cNvPr id="31" name="Graphic 30" descr="Hammer with solid fill">
            <a:extLst>
              <a:ext uri="{FF2B5EF4-FFF2-40B4-BE49-F238E27FC236}">
                <a16:creationId xmlns:a16="http://schemas.microsoft.com/office/drawing/2014/main" id="{EA91952D-97FE-B971-B0E0-BE4B775275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58522" y="2616512"/>
            <a:ext cx="455118" cy="487089"/>
          </a:xfrm>
          <a:prstGeom prst="rect">
            <a:avLst/>
          </a:prstGeom>
        </p:spPr>
      </p:pic>
      <p:pic>
        <p:nvPicPr>
          <p:cNvPr id="32" name="Graphic 31" descr="Hammer with solid fill">
            <a:extLst>
              <a:ext uri="{FF2B5EF4-FFF2-40B4-BE49-F238E27FC236}">
                <a16:creationId xmlns:a16="http://schemas.microsoft.com/office/drawing/2014/main" id="{0AC377D9-5767-4169-2B17-3D16BAAA12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58522" y="3968794"/>
            <a:ext cx="455118" cy="487089"/>
          </a:xfrm>
          <a:prstGeom prst="rect">
            <a:avLst/>
          </a:prstGeom>
        </p:spPr>
      </p:pic>
      <p:pic>
        <p:nvPicPr>
          <p:cNvPr id="33" name="Graphic 32" descr="Hammer with solid fill">
            <a:extLst>
              <a:ext uri="{FF2B5EF4-FFF2-40B4-BE49-F238E27FC236}">
                <a16:creationId xmlns:a16="http://schemas.microsoft.com/office/drawing/2014/main" id="{DB16054B-8ABE-4368-34B2-ED60B0FEB0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58522" y="4621442"/>
            <a:ext cx="455118" cy="48708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AF1633A0-BC35-44E4-3C04-B3BF46859C21}"/>
              </a:ext>
            </a:extLst>
          </p:cNvPr>
          <p:cNvGrpSpPr/>
          <p:nvPr/>
        </p:nvGrpSpPr>
        <p:grpSpPr>
          <a:xfrm>
            <a:off x="0" y="2261124"/>
            <a:ext cx="11988622" cy="1808949"/>
            <a:chOff x="0" y="2261124"/>
            <a:chExt cx="11988622" cy="180894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FE76E08-6E7F-6EBA-92CD-47AD2E6D9353}"/>
                </a:ext>
              </a:extLst>
            </p:cNvPr>
            <p:cNvSpPr/>
            <p:nvPr/>
          </p:nvSpPr>
          <p:spPr>
            <a:xfrm>
              <a:off x="0" y="2261124"/>
              <a:ext cx="11988622" cy="1808949"/>
            </a:xfrm>
            <a:prstGeom prst="rect">
              <a:avLst/>
            </a:prstGeom>
            <a:solidFill>
              <a:schemeClr val="bg1">
                <a:alpha val="85975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E0165F9-B7D3-2FEE-5E2E-1B69F52C7681}"/>
                </a:ext>
              </a:extLst>
            </p:cNvPr>
            <p:cNvGrpSpPr/>
            <p:nvPr/>
          </p:nvGrpSpPr>
          <p:grpSpPr>
            <a:xfrm>
              <a:off x="851485" y="2517717"/>
              <a:ext cx="10515600" cy="1352282"/>
              <a:chOff x="838200" y="4861884"/>
              <a:chExt cx="10515600" cy="1352282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09BDA09-5ADF-7F4E-73DC-F4008515333D}"/>
                  </a:ext>
                </a:extLst>
              </p:cNvPr>
              <p:cNvSpPr/>
              <p:nvPr/>
            </p:nvSpPr>
            <p:spPr>
              <a:xfrm>
                <a:off x="838200" y="4861884"/>
                <a:ext cx="10515600" cy="135228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CH" sz="2800" dirty="0">
                    <a:latin typeface="Tenorite" pitchFamily="2" charset="0"/>
                  </a:rPr>
                  <a:t>	Observation 4: th</a:t>
                </a:r>
                <a:r>
                  <a:rPr lang="en-GB" sz="2800" dirty="0">
                    <a:latin typeface="Tenorite" pitchFamily="2" charset="0"/>
                  </a:rPr>
                  <a:t>e effect of aggressor R</a:t>
                </a:r>
                <a:r>
                  <a:rPr lang="en-GB" sz="2800" baseline="-25000" dirty="0">
                    <a:latin typeface="Tenorite" pitchFamily="2" charset="0"/>
                  </a:rPr>
                  <a:t>3</a:t>
                </a:r>
                <a:r>
                  <a:rPr lang="en-GB" sz="2800" dirty="0">
                    <a:latin typeface="Tenorite" pitchFamily="2" charset="0"/>
                  </a:rPr>
                  <a:t> (R</a:t>
                </a:r>
                <a:r>
                  <a:rPr lang="en-GB" sz="2800" baseline="-25000" dirty="0">
                    <a:latin typeface="Tenorite" pitchFamily="2" charset="0"/>
                  </a:rPr>
                  <a:t>–3</a:t>
                </a:r>
                <a:r>
                  <a:rPr lang="en-GB" sz="2800" dirty="0">
                    <a:latin typeface="Tenorite" pitchFamily="2" charset="0"/>
                  </a:rPr>
                  <a:t>) does not require aggressor R</a:t>
                </a:r>
                <a:r>
                  <a:rPr lang="en-GB" sz="2800" baseline="-25000" dirty="0">
                    <a:latin typeface="Tenorite" pitchFamily="2" charset="0"/>
                  </a:rPr>
                  <a:t>2</a:t>
                </a:r>
                <a:r>
                  <a:rPr lang="en-GB" sz="2800" dirty="0">
                    <a:latin typeface="Tenorite" pitchFamily="2" charset="0"/>
                  </a:rPr>
                  <a:t> (R</a:t>
                </a:r>
                <a:r>
                  <a:rPr lang="en-GB" sz="2800" baseline="-25000" dirty="0">
                    <a:latin typeface="Tenorite" pitchFamily="2" charset="0"/>
                  </a:rPr>
                  <a:t>–2</a:t>
                </a:r>
                <a:r>
                  <a:rPr lang="en-GB" sz="2800" dirty="0">
                    <a:latin typeface="Tenorite" pitchFamily="2" charset="0"/>
                  </a:rPr>
                  <a:t>) to propagate to the victim row </a:t>
                </a:r>
              </a:p>
            </p:txBody>
          </p:sp>
          <p:pic>
            <p:nvPicPr>
              <p:cNvPr id="22" name="Graphic 21" descr="Clipboard with solid fill">
                <a:extLst>
                  <a:ext uri="{FF2B5EF4-FFF2-40B4-BE49-F238E27FC236}">
                    <a16:creationId xmlns:a16="http://schemas.microsoft.com/office/drawing/2014/main" id="{190B3B22-F515-DE89-F97C-0AADAE13B7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 rot="20187553">
                <a:off x="956187" y="4907646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20D1504-F3C1-D652-A54B-B6AB0E3E0593}"/>
              </a:ext>
            </a:extLst>
          </p:cNvPr>
          <p:cNvSpPr txBox="1"/>
          <p:nvPr/>
        </p:nvSpPr>
        <p:spPr>
          <a:xfrm>
            <a:off x="8919972" y="1784562"/>
            <a:ext cx="16187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H" dirty="0">
                <a:latin typeface="Tenorite" pitchFamily="2" charset="0"/>
              </a:rPr>
              <a:t>Double</a:t>
            </a:r>
            <a:r>
              <a:rPr lang="en-CH" sz="1800" dirty="0">
                <a:solidFill>
                  <a:schemeClr val="tx1"/>
                </a:solidFill>
                <a:latin typeface="Tenorite" pitchFamily="2" charset="0"/>
              </a:rPr>
              <a:t>-sided</a:t>
            </a:r>
            <a:endParaRPr lang="en-CH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E7402F-F363-3CB8-015A-7F569598FB1E}"/>
              </a:ext>
            </a:extLst>
          </p:cNvPr>
          <p:cNvSpPr txBox="1"/>
          <p:nvPr/>
        </p:nvSpPr>
        <p:spPr>
          <a:xfrm>
            <a:off x="4151268" y="5803516"/>
            <a:ext cx="86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latin typeface="Tenorite" pitchFamily="2" charset="0"/>
              </a:rPr>
              <a:t>Micron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044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33333E-6 L 0.29141 -3.3333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Content Placeholder 26">
            <a:extLst>
              <a:ext uri="{FF2B5EF4-FFF2-40B4-BE49-F238E27FC236}">
                <a16:creationId xmlns:a16="http://schemas.microsoft.com/office/drawing/2014/main" id="{B57A2F09-E45D-E6CB-0475-3540CF584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38200" y="2111400"/>
            <a:ext cx="4978400" cy="38227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280848-40A5-C2A8-04D5-D682CB33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  <a:latin typeface="Tenorite" pitchFamily="2" charset="0"/>
              </a:rPr>
              <a:t>Effects of Distance-4 Aggressor Rows 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C7C63-DFB7-DE37-67BB-862C0C51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403C8-80F8-31E8-EDC7-BA0DDD291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66E15-FE0D-B448-CB46-8FA996CA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13</a:t>
            </a:fld>
            <a:endParaRPr lang="en-CH" dirty="0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679C486F-7653-951E-F211-6174E5DD85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6477" y="1942583"/>
            <a:ext cx="3391445" cy="3747191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7460DA4-0469-B039-9EC2-BB93267AEF9A}"/>
              </a:ext>
            </a:extLst>
          </p:cNvPr>
          <p:cNvGrpSpPr/>
          <p:nvPr/>
        </p:nvGrpSpPr>
        <p:grpSpPr>
          <a:xfrm>
            <a:off x="7137786" y="3976434"/>
            <a:ext cx="455118" cy="1491924"/>
            <a:chOff x="8260519" y="3949941"/>
            <a:chExt cx="455118" cy="1491924"/>
          </a:xfrm>
        </p:grpSpPr>
        <p:pic>
          <p:nvPicPr>
            <p:cNvPr id="10" name="Graphic 9" descr="Hammer with solid fill">
              <a:extLst>
                <a:ext uri="{FF2B5EF4-FFF2-40B4-BE49-F238E27FC236}">
                  <a16:creationId xmlns:a16="http://schemas.microsoft.com/office/drawing/2014/main" id="{B2F38F91-BD44-E004-F7B2-39A7BDFBB3C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60519" y="3949941"/>
              <a:ext cx="455118" cy="487089"/>
            </a:xfrm>
            <a:prstGeom prst="rect">
              <a:avLst/>
            </a:prstGeom>
          </p:spPr>
        </p:pic>
        <p:pic>
          <p:nvPicPr>
            <p:cNvPr id="11" name="Graphic 10" descr="Hammer with solid fill">
              <a:extLst>
                <a:ext uri="{FF2B5EF4-FFF2-40B4-BE49-F238E27FC236}">
                  <a16:creationId xmlns:a16="http://schemas.microsoft.com/office/drawing/2014/main" id="{E51213A6-8612-1D5D-E972-F0FD5673A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60519" y="4954776"/>
              <a:ext cx="455118" cy="487089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FB654C2-D98B-C44F-A96E-A7DFFEE08482}"/>
              </a:ext>
            </a:extLst>
          </p:cNvPr>
          <p:cNvGrpSpPr/>
          <p:nvPr/>
        </p:nvGrpSpPr>
        <p:grpSpPr>
          <a:xfrm>
            <a:off x="5717366" y="3976184"/>
            <a:ext cx="455118" cy="1491925"/>
            <a:chOff x="7698182" y="3949940"/>
            <a:chExt cx="455118" cy="1491925"/>
          </a:xfrm>
        </p:grpSpPr>
        <p:pic>
          <p:nvPicPr>
            <p:cNvPr id="12" name="Graphic 11" descr="Hammer with solid fill">
              <a:extLst>
                <a:ext uri="{FF2B5EF4-FFF2-40B4-BE49-F238E27FC236}">
                  <a16:creationId xmlns:a16="http://schemas.microsoft.com/office/drawing/2014/main" id="{89C38B51-4576-8685-D46F-A2EB9EA5880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698182" y="3949940"/>
              <a:ext cx="455118" cy="487089"/>
            </a:xfrm>
            <a:prstGeom prst="rect">
              <a:avLst/>
            </a:prstGeom>
          </p:spPr>
        </p:pic>
        <p:pic>
          <p:nvPicPr>
            <p:cNvPr id="13" name="Graphic 12" descr="Hammer with solid fill">
              <a:extLst>
                <a:ext uri="{FF2B5EF4-FFF2-40B4-BE49-F238E27FC236}">
                  <a16:creationId xmlns:a16="http://schemas.microsoft.com/office/drawing/2014/main" id="{B93FD370-4682-6993-1C85-2CBB0FB1DF0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698182" y="4284275"/>
              <a:ext cx="455118" cy="487089"/>
            </a:xfrm>
            <a:prstGeom prst="rect">
              <a:avLst/>
            </a:prstGeom>
          </p:spPr>
        </p:pic>
        <p:pic>
          <p:nvPicPr>
            <p:cNvPr id="14" name="Graphic 13" descr="Hammer with solid fill">
              <a:extLst>
                <a:ext uri="{FF2B5EF4-FFF2-40B4-BE49-F238E27FC236}">
                  <a16:creationId xmlns:a16="http://schemas.microsoft.com/office/drawing/2014/main" id="{1A3FECC9-0D7E-7C98-A8DB-76C8E134A2E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698182" y="4954776"/>
              <a:ext cx="455118" cy="487089"/>
            </a:xfrm>
            <a:prstGeom prst="rect">
              <a:avLst/>
            </a:prstGeom>
          </p:spPr>
        </p:pic>
        <p:pic>
          <p:nvPicPr>
            <p:cNvPr id="15" name="Graphic 14" descr="Hammer with solid fill">
              <a:extLst>
                <a:ext uri="{FF2B5EF4-FFF2-40B4-BE49-F238E27FC236}">
                  <a16:creationId xmlns:a16="http://schemas.microsoft.com/office/drawing/2014/main" id="{AB3ED105-30F1-B09B-5F28-C814DC2C0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698182" y="4620441"/>
              <a:ext cx="455118" cy="487089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6C35CC1-DD33-EA59-1036-26D14527B81B}"/>
              </a:ext>
            </a:extLst>
          </p:cNvPr>
          <p:cNvSpPr txBox="1"/>
          <p:nvPr/>
        </p:nvSpPr>
        <p:spPr>
          <a:xfrm>
            <a:off x="7532485" y="3976184"/>
            <a:ext cx="13106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2100" dirty="0">
                <a:solidFill>
                  <a:schemeClr val="accent1"/>
                </a:solidFill>
                <a:latin typeface="Tenorite" pitchFamily="2" charset="0"/>
              </a:rPr>
              <a:t>1.0 × HC*</a:t>
            </a:r>
          </a:p>
          <a:p>
            <a:r>
              <a:rPr lang="en-CH" sz="2100" dirty="0">
                <a:solidFill>
                  <a:schemeClr val="accent1"/>
                </a:solidFill>
                <a:latin typeface="Tenorite" pitchFamily="2" charset="0"/>
              </a:rPr>
              <a:t>0</a:t>
            </a:r>
          </a:p>
          <a:p>
            <a:r>
              <a:rPr lang="en-CH" sz="2100" dirty="0">
                <a:solidFill>
                  <a:schemeClr val="accent1"/>
                </a:solidFill>
                <a:latin typeface="Tenorite" pitchFamily="2" charset="0"/>
              </a:rPr>
              <a:t>0</a:t>
            </a:r>
          </a:p>
          <a:p>
            <a:r>
              <a:rPr lang="en-CH" sz="2100" dirty="0">
                <a:solidFill>
                  <a:schemeClr val="accent1"/>
                </a:solidFill>
                <a:latin typeface="Tenorite" pitchFamily="2" charset="0"/>
              </a:rPr>
              <a:t>ratio</a:t>
            </a:r>
            <a:r>
              <a:rPr lang="en-CH" sz="2100" baseline="-25000" dirty="0">
                <a:solidFill>
                  <a:schemeClr val="accent1"/>
                </a:solidFill>
                <a:latin typeface="Tenorite" pitchFamily="2" charset="0"/>
              </a:rPr>
              <a:t>4</a:t>
            </a:r>
            <a:endParaRPr lang="en-CH" sz="2100" dirty="0">
              <a:solidFill>
                <a:schemeClr val="accent1"/>
              </a:solidFill>
              <a:latin typeface="Tenorite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C22D7D-3475-3C14-4B9D-6FEF47317C9C}"/>
              </a:ext>
            </a:extLst>
          </p:cNvPr>
          <p:cNvSpPr txBox="1"/>
          <p:nvPr/>
        </p:nvSpPr>
        <p:spPr>
          <a:xfrm>
            <a:off x="6108578" y="3956582"/>
            <a:ext cx="13106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2100" dirty="0">
                <a:solidFill>
                  <a:schemeClr val="accent2"/>
                </a:solidFill>
                <a:latin typeface="Tenorite" pitchFamily="2" charset="0"/>
              </a:rPr>
              <a:t>0.9 × HC*</a:t>
            </a:r>
          </a:p>
          <a:p>
            <a:r>
              <a:rPr lang="en-CH" sz="2100" dirty="0">
                <a:solidFill>
                  <a:schemeClr val="accent2"/>
                </a:solidFill>
                <a:latin typeface="Tenorite" pitchFamily="2" charset="0"/>
              </a:rPr>
              <a:t>4</a:t>
            </a:r>
            <a:br>
              <a:rPr lang="en-CH" sz="2100" dirty="0">
                <a:solidFill>
                  <a:schemeClr val="accent2"/>
                </a:solidFill>
                <a:latin typeface="Tenorite" pitchFamily="2" charset="0"/>
              </a:rPr>
            </a:br>
            <a:r>
              <a:rPr lang="en-CH" sz="2100" dirty="0">
                <a:solidFill>
                  <a:schemeClr val="accent2"/>
                </a:solidFill>
                <a:latin typeface="Tenorite" pitchFamily="2" charset="0"/>
              </a:rPr>
              <a:t>4</a:t>
            </a:r>
          </a:p>
          <a:p>
            <a:r>
              <a:rPr lang="en-GB" sz="2100" dirty="0">
                <a:solidFill>
                  <a:schemeClr val="accent2"/>
                </a:solidFill>
                <a:latin typeface="Tenorite" pitchFamily="2" charset="0"/>
              </a:rPr>
              <a:t>r</a:t>
            </a:r>
            <a:r>
              <a:rPr lang="en-CH" sz="2100" dirty="0">
                <a:solidFill>
                  <a:schemeClr val="accent2"/>
                </a:solidFill>
                <a:latin typeface="Tenorite" pitchFamily="2" charset="0"/>
              </a:rPr>
              <a:t>atio</a:t>
            </a:r>
            <a:r>
              <a:rPr lang="en-CH" sz="2100" baseline="-25000" dirty="0">
                <a:solidFill>
                  <a:schemeClr val="accent2"/>
                </a:solidFill>
                <a:latin typeface="Tenorite" pitchFamily="2" charset="0"/>
              </a:rPr>
              <a:t>4</a:t>
            </a:r>
            <a:endParaRPr lang="en-CH" sz="2100" dirty="0">
              <a:solidFill>
                <a:schemeClr val="accent2"/>
              </a:solidFill>
              <a:latin typeface="Tenorite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EF5D2D4-69F6-C1A6-4723-DFFE085B9B57}"/>
              </a:ext>
            </a:extLst>
          </p:cNvPr>
          <p:cNvSpPr/>
          <p:nvPr/>
        </p:nvSpPr>
        <p:spPr>
          <a:xfrm>
            <a:off x="7773168" y="2111400"/>
            <a:ext cx="3904754" cy="150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r>
              <a:rPr lang="en-CH" sz="2400" dirty="0">
                <a:solidFill>
                  <a:schemeClr val="tx1"/>
                </a:solidFill>
                <a:latin typeface="Tenorite" pitchFamily="2" charset="0"/>
              </a:rPr>
              <a:t> Single-sided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851EF5-380B-C5AD-7825-54AB15058E5F}"/>
              </a:ext>
            </a:extLst>
          </p:cNvPr>
          <p:cNvGrpSpPr/>
          <p:nvPr/>
        </p:nvGrpSpPr>
        <p:grpSpPr>
          <a:xfrm>
            <a:off x="114267" y="3613716"/>
            <a:ext cx="11988622" cy="1808949"/>
            <a:chOff x="1" y="4683926"/>
            <a:chExt cx="11988622" cy="180894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C5AABB0-611C-9CC7-D08F-30EFB6DB95AE}"/>
                </a:ext>
              </a:extLst>
            </p:cNvPr>
            <p:cNvSpPr/>
            <p:nvPr/>
          </p:nvSpPr>
          <p:spPr>
            <a:xfrm>
              <a:off x="1" y="4683926"/>
              <a:ext cx="11988622" cy="1808949"/>
            </a:xfrm>
            <a:prstGeom prst="rect">
              <a:avLst/>
            </a:prstGeom>
            <a:solidFill>
              <a:schemeClr val="bg1">
                <a:alpha val="85975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62C20D3-A429-9073-22D5-015393E9B900}"/>
                </a:ext>
              </a:extLst>
            </p:cNvPr>
            <p:cNvGrpSpPr/>
            <p:nvPr/>
          </p:nvGrpSpPr>
          <p:grpSpPr>
            <a:xfrm>
              <a:off x="743154" y="4912259"/>
              <a:ext cx="10515600" cy="1352282"/>
              <a:chOff x="838200" y="4861884"/>
              <a:chExt cx="10515600" cy="1352282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5708F22-A8A0-9AE3-1992-A4864A6404D8}"/>
                  </a:ext>
                </a:extLst>
              </p:cNvPr>
              <p:cNvSpPr/>
              <p:nvPr/>
            </p:nvSpPr>
            <p:spPr>
              <a:xfrm>
                <a:off x="838200" y="4861884"/>
                <a:ext cx="10515600" cy="135228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CH" sz="2800" dirty="0">
                    <a:latin typeface="Tenorite" pitchFamily="2" charset="0"/>
                  </a:rPr>
                  <a:t>	Observation 5:</a:t>
                </a:r>
                <a:r>
                  <a:rPr lang="en-GB" sz="2800" dirty="0">
                    <a:latin typeface="Tenorite" pitchFamily="2" charset="0"/>
                  </a:rPr>
                  <a:t> the probability of inducing bit flips mostly increases in patterns where ratio</a:t>
                </a:r>
                <a:r>
                  <a:rPr lang="en-GB" sz="2800" baseline="-25000" dirty="0">
                    <a:latin typeface="Tenorite" pitchFamily="2" charset="0"/>
                  </a:rPr>
                  <a:t>1</a:t>
                </a:r>
                <a:r>
                  <a:rPr lang="en-GB" sz="2800" dirty="0">
                    <a:latin typeface="Tenorite" pitchFamily="2" charset="0"/>
                  </a:rPr>
                  <a:t> is high</a:t>
                </a:r>
              </a:p>
            </p:txBody>
          </p:sp>
          <p:pic>
            <p:nvPicPr>
              <p:cNvPr id="22" name="Graphic 21" descr="Clipboard with solid fill">
                <a:extLst>
                  <a:ext uri="{FF2B5EF4-FFF2-40B4-BE49-F238E27FC236}">
                    <a16:creationId xmlns:a16="http://schemas.microsoft.com/office/drawing/2014/main" id="{D805AF86-607F-AD7A-68FC-CB85487FAA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 rot="20187553">
                <a:off x="982756" y="4894114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33D2CFA-DD9E-1573-1BFB-4E9A70248CAB}"/>
              </a:ext>
            </a:extLst>
          </p:cNvPr>
          <p:cNvSpPr txBox="1"/>
          <p:nvPr/>
        </p:nvSpPr>
        <p:spPr>
          <a:xfrm>
            <a:off x="2969469" y="582471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latin typeface="Tenorite" pitchFamily="2" charset="0"/>
              </a:rPr>
              <a:t>Samsung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083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8BAB6-8351-CCDB-521F-5F0E1FF3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44D36-3AFB-F714-A166-FD01C8BFE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I</a:t>
            </a:r>
            <a:r>
              <a:rPr lang="en-GB" dirty="0">
                <a:effectLst/>
              </a:rPr>
              <a:t>ntroduced BLASTER patterns, which </a:t>
            </a:r>
            <a:r>
              <a:rPr lang="en-GB" dirty="0"/>
              <a:t>involve multiple aggressors positioned at various distances from the victim row</a:t>
            </a:r>
          </a:p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C</a:t>
            </a:r>
            <a:r>
              <a:rPr lang="en-GB" dirty="0">
                <a:effectLst/>
              </a:rPr>
              <a:t>haracterized the impact of BLASTER patterns on 24 commodity DRAM chips from the three major DRAM vendors</a:t>
            </a:r>
          </a:p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>
                <a:effectLst/>
              </a:rPr>
              <a:t>Showed future Rowhammer mitigations should consider aggressors up to four rows apart from a potential victim row </a:t>
            </a:r>
            <a:endParaRPr lang="en-GB" sz="1000" dirty="0">
              <a:effectLst/>
            </a:endParaRPr>
          </a:p>
          <a:p>
            <a:pPr>
              <a:buFont typeface="Wingdings" pitchFamily="2" charset="2"/>
              <a:buChar char="§"/>
            </a:pPr>
            <a:endParaRPr lang="en-GB" dirty="0">
              <a:effectLst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D4042-4ECB-BB7B-668F-1CEF891E4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810E6-7347-A007-34A6-9380073DB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63F7E-9B52-51AB-0D2F-2342362AB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14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89770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440A0-D564-EFF6-D043-2E447FD3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Summary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72518FDC-3754-1C7C-43B6-426E30C3A8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CH"/>
              <a:t>17.06.23</a:t>
            </a:r>
            <a:endParaRPr lang="en-US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CB987751-D607-B208-8AE2-F117B4A6D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1</a:t>
            </a:r>
          </a:p>
        </p:txBody>
      </p:sp>
      <p:pic>
        <p:nvPicPr>
          <p:cNvPr id="12" name="Picture 11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07E1A628-2F43-3E05-8000-29ABF75915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46" y="1294893"/>
            <a:ext cx="2514600" cy="2514600"/>
          </a:xfrm>
          <a:prstGeom prst="rect">
            <a:avLst/>
          </a:prstGeom>
        </p:spPr>
      </p:pic>
      <p:pic>
        <p:nvPicPr>
          <p:cNvPr id="14" name="Graphic 13" descr="Hammer with solid fill">
            <a:extLst>
              <a:ext uri="{FF2B5EF4-FFF2-40B4-BE49-F238E27FC236}">
                <a16:creationId xmlns:a16="http://schemas.microsoft.com/office/drawing/2014/main" id="{1E538924-70BC-290E-28B8-261145C9A8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2438400" y="1975644"/>
            <a:ext cx="1148556" cy="1148556"/>
          </a:xfrm>
          <a:prstGeom prst="rect">
            <a:avLst/>
          </a:prstGeom>
        </p:spPr>
      </p:pic>
      <p:pic>
        <p:nvPicPr>
          <p:cNvPr id="18" name="Picture 17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5A238C62-33BC-9818-E3AB-EFBDCC8BB5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1304925" y="1825625"/>
            <a:ext cx="1330721" cy="1330721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81C767BC-D65C-391A-7E10-6A0ACBFF649E}"/>
              </a:ext>
            </a:extLst>
          </p:cNvPr>
          <p:cNvGrpSpPr/>
          <p:nvPr/>
        </p:nvGrpSpPr>
        <p:grpSpPr>
          <a:xfrm>
            <a:off x="1665401" y="3809493"/>
            <a:ext cx="970245" cy="2010270"/>
            <a:chOff x="939930" y="3738913"/>
            <a:chExt cx="970245" cy="2010270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D7621F9-18B7-F0E6-4A79-05757AE29742}"/>
                </a:ext>
              </a:extLst>
            </p:cNvPr>
            <p:cNvGrpSpPr/>
            <p:nvPr/>
          </p:nvGrpSpPr>
          <p:grpSpPr>
            <a:xfrm>
              <a:off x="939930" y="3738913"/>
              <a:ext cx="729989" cy="2010270"/>
              <a:chOff x="4314586" y="1536180"/>
              <a:chExt cx="729989" cy="2010270"/>
            </a:xfrm>
          </p:grpSpPr>
          <p:pic>
            <p:nvPicPr>
              <p:cNvPr id="21" name="Picture 20" descr="A picture containing black, darkness&#10;&#10;Description automatically generated">
                <a:extLst>
                  <a:ext uri="{FF2B5EF4-FFF2-40B4-BE49-F238E27FC236}">
                    <a16:creationId xmlns:a16="http://schemas.microsoft.com/office/drawing/2014/main" id="{CBF764E5-1E26-D8CD-BC43-433BF25E06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314586" y="2826450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3" name="Picture 22" descr="A picture containing black, darkness&#10;&#10;Description automatically generated">
                <a:extLst>
                  <a:ext uri="{FF2B5EF4-FFF2-40B4-BE49-F238E27FC236}">
                    <a16:creationId xmlns:a16="http://schemas.microsoft.com/office/drawing/2014/main" id="{FAA9E606-84E5-B5D7-1DC6-56FF6BA533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324575" y="2393950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5" name="Picture 24" descr="A picture containing black, darkness&#10;&#10;Description automatically generated">
                <a:extLst>
                  <a:ext uri="{FF2B5EF4-FFF2-40B4-BE49-F238E27FC236}">
                    <a16:creationId xmlns:a16="http://schemas.microsoft.com/office/drawing/2014/main" id="{657A04BB-133B-CA13-ACE7-C0CEAFF063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319902" y="174978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6" name="Picture 25" descr="A picture containing black, darkness&#10;&#10;Description automatically generated">
                <a:extLst>
                  <a:ext uri="{FF2B5EF4-FFF2-40B4-BE49-F238E27FC236}">
                    <a16:creationId xmlns:a16="http://schemas.microsoft.com/office/drawing/2014/main" id="{85EB881E-4AF1-9D2B-4A0D-1481D664B5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315229" y="1536180"/>
                <a:ext cx="720000" cy="720000"/>
              </a:xfrm>
              <a:prstGeom prst="rect">
                <a:avLst/>
              </a:prstGeom>
            </p:spPr>
          </p:pic>
        </p:grpSp>
        <p:pic>
          <p:nvPicPr>
            <p:cNvPr id="28" name="Graphic 27" descr="Hammer with solid fill">
              <a:extLst>
                <a:ext uri="{FF2B5EF4-FFF2-40B4-BE49-F238E27FC236}">
                  <a16:creationId xmlns:a16="http://schemas.microsoft.com/office/drawing/2014/main" id="{E1F60210-470F-1694-7437-672D672D3F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69919" y="4441625"/>
              <a:ext cx="234821" cy="234821"/>
            </a:xfrm>
            <a:prstGeom prst="rect">
              <a:avLst/>
            </a:prstGeom>
          </p:spPr>
        </p:pic>
        <p:pic>
          <p:nvPicPr>
            <p:cNvPr id="29" name="Graphic 28" descr="Hammer with solid fill">
              <a:extLst>
                <a:ext uri="{FF2B5EF4-FFF2-40B4-BE49-F238E27FC236}">
                  <a16:creationId xmlns:a16="http://schemas.microsoft.com/office/drawing/2014/main" id="{542FE45A-AB35-D7A6-CB32-D0891669E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70681" y="4234521"/>
              <a:ext cx="234821" cy="234821"/>
            </a:xfrm>
            <a:prstGeom prst="rect">
              <a:avLst/>
            </a:prstGeom>
          </p:spPr>
        </p:pic>
        <p:pic>
          <p:nvPicPr>
            <p:cNvPr id="30" name="Graphic 29" descr="Hammer with solid fill">
              <a:extLst>
                <a:ext uri="{FF2B5EF4-FFF2-40B4-BE49-F238E27FC236}">
                  <a16:creationId xmlns:a16="http://schemas.microsoft.com/office/drawing/2014/main" id="{18C52FC0-0428-C4CD-A002-1948571CF8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69919" y="4020509"/>
              <a:ext cx="234821" cy="234821"/>
            </a:xfrm>
            <a:prstGeom prst="rect">
              <a:avLst/>
            </a:prstGeom>
          </p:spPr>
        </p:pic>
        <p:pic>
          <p:nvPicPr>
            <p:cNvPr id="31" name="Graphic 30" descr="Hammer with solid fill">
              <a:extLst>
                <a:ext uri="{FF2B5EF4-FFF2-40B4-BE49-F238E27FC236}">
                  <a16:creationId xmlns:a16="http://schemas.microsoft.com/office/drawing/2014/main" id="{B0FB7205-8A5C-F27A-66C1-02421F49792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59930" y="3812033"/>
              <a:ext cx="234821" cy="234821"/>
            </a:xfrm>
            <a:prstGeom prst="rect">
              <a:avLst/>
            </a:prstGeom>
          </p:spPr>
        </p:pic>
        <p:pic>
          <p:nvPicPr>
            <p:cNvPr id="33" name="Graphic 32" descr="Hammer with solid fill">
              <a:extLst>
                <a:ext uri="{FF2B5EF4-FFF2-40B4-BE49-F238E27FC236}">
                  <a16:creationId xmlns:a16="http://schemas.microsoft.com/office/drawing/2014/main" id="{A44848C3-2432-E303-5996-E4017FAF8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74592" y="5501420"/>
              <a:ext cx="234821" cy="234821"/>
            </a:xfrm>
            <a:prstGeom prst="rect">
              <a:avLst/>
            </a:prstGeom>
          </p:spPr>
        </p:pic>
        <p:pic>
          <p:nvPicPr>
            <p:cNvPr id="34" name="Graphic 33" descr="Hammer with solid fill">
              <a:extLst>
                <a:ext uri="{FF2B5EF4-FFF2-40B4-BE49-F238E27FC236}">
                  <a16:creationId xmlns:a16="http://schemas.microsoft.com/office/drawing/2014/main" id="{CC627552-DBC7-C9EB-1B90-5CA52C155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75354" y="5294316"/>
              <a:ext cx="234821" cy="234821"/>
            </a:xfrm>
            <a:prstGeom prst="rect">
              <a:avLst/>
            </a:prstGeom>
          </p:spPr>
        </p:pic>
        <p:pic>
          <p:nvPicPr>
            <p:cNvPr id="35" name="Graphic 34" descr="Hammer with solid fill">
              <a:extLst>
                <a:ext uri="{FF2B5EF4-FFF2-40B4-BE49-F238E27FC236}">
                  <a16:creationId xmlns:a16="http://schemas.microsoft.com/office/drawing/2014/main" id="{EBE97CE9-8090-7EBC-6C19-2175A9C7D3F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74592" y="5080304"/>
              <a:ext cx="234821" cy="234821"/>
            </a:xfrm>
            <a:prstGeom prst="rect">
              <a:avLst/>
            </a:prstGeom>
          </p:spPr>
        </p:pic>
        <p:pic>
          <p:nvPicPr>
            <p:cNvPr id="36" name="Graphic 35" descr="Hammer with solid fill">
              <a:extLst>
                <a:ext uri="{FF2B5EF4-FFF2-40B4-BE49-F238E27FC236}">
                  <a16:creationId xmlns:a16="http://schemas.microsoft.com/office/drawing/2014/main" id="{37C81445-7557-F165-2CEA-F58F184382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1664603" y="4871828"/>
              <a:ext cx="234821" cy="234821"/>
            </a:xfrm>
            <a:prstGeom prst="rect">
              <a:avLst/>
            </a:prstGeom>
          </p:spPr>
        </p:pic>
      </p:grpSp>
      <p:sp>
        <p:nvSpPr>
          <p:cNvPr id="37" name="Curved Left Arrow 36">
            <a:extLst>
              <a:ext uri="{FF2B5EF4-FFF2-40B4-BE49-F238E27FC236}">
                <a16:creationId xmlns:a16="http://schemas.microsoft.com/office/drawing/2014/main" id="{9069294B-461F-900F-3A6E-FE13A8BDF7AA}"/>
              </a:ext>
            </a:extLst>
          </p:cNvPr>
          <p:cNvSpPr/>
          <p:nvPr/>
        </p:nvSpPr>
        <p:spPr>
          <a:xfrm>
            <a:off x="2659271" y="3958750"/>
            <a:ext cx="166255" cy="876808"/>
          </a:xfrm>
          <a:prstGeom prst="curved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dirty="0">
              <a:solidFill>
                <a:schemeClr val="tx1"/>
              </a:solidFill>
              <a:latin typeface="Tenorite" pitchFamily="2" charset="0"/>
            </a:endParaRPr>
          </a:p>
        </p:txBody>
      </p:sp>
      <p:sp>
        <p:nvSpPr>
          <p:cNvPr id="38" name="Curved Left Arrow 37">
            <a:extLst>
              <a:ext uri="{FF2B5EF4-FFF2-40B4-BE49-F238E27FC236}">
                <a16:creationId xmlns:a16="http://schemas.microsoft.com/office/drawing/2014/main" id="{104790B0-E720-E035-B240-A78EAE23405E}"/>
              </a:ext>
            </a:extLst>
          </p:cNvPr>
          <p:cNvSpPr/>
          <p:nvPr/>
        </p:nvSpPr>
        <p:spPr>
          <a:xfrm rot="10800000" flipH="1">
            <a:off x="2659271" y="4835558"/>
            <a:ext cx="166255" cy="876808"/>
          </a:xfrm>
          <a:prstGeom prst="curved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dirty="0">
              <a:solidFill>
                <a:schemeClr val="tx1"/>
              </a:solidFill>
              <a:latin typeface="Tenorite" pitchFamily="2" charset="0"/>
            </a:endParaRP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A1A680DF-9D51-A097-0A8F-75DF905FFA40}"/>
              </a:ext>
            </a:extLst>
          </p:cNvPr>
          <p:cNvSpPr txBox="1">
            <a:spLocks/>
          </p:cNvSpPr>
          <p:nvPr/>
        </p:nvSpPr>
        <p:spPr>
          <a:xfrm>
            <a:off x="3981280" y="1825625"/>
            <a:ext cx="7824277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Blast radius has increased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Include up to eight aggressor rows</a:t>
            </a:r>
          </a:p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endParaRPr lang="en-GB" sz="1800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Demonstrate the effect of farther aggressors</a:t>
            </a:r>
            <a:endParaRPr lang="en-CH" dirty="0"/>
          </a:p>
        </p:txBody>
      </p:sp>
      <p:sp>
        <p:nvSpPr>
          <p:cNvPr id="41" name="Footer Placeholder 4">
            <a:extLst>
              <a:ext uri="{FF2B5EF4-FFF2-40B4-BE49-F238E27FC236}">
                <a16:creationId xmlns:a16="http://schemas.microsoft.com/office/drawing/2014/main" id="{5C19BD09-5260-500F-ED0E-F772316CF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873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79EDD-4FE5-25A2-BA03-2401840F3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 spcCol="720000">
            <a:normAutofit/>
          </a:bodyPr>
          <a:lstStyle/>
          <a:p>
            <a:pPr marL="0" indent="0">
              <a:buNone/>
            </a:pPr>
            <a:r>
              <a:rPr lang="en-GB" sz="2400" dirty="0"/>
              <a:t>DRAM organization</a:t>
            </a:r>
          </a:p>
          <a:p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r>
              <a:rPr lang="en-CH" sz="2400" dirty="0"/>
              <a:t> Rowhammer</a:t>
            </a:r>
          </a:p>
          <a:p>
            <a:endParaRPr lang="en-CH" sz="2400" dirty="0"/>
          </a:p>
          <a:p>
            <a:endParaRPr lang="en-CH" sz="2400" dirty="0"/>
          </a:p>
          <a:p>
            <a:endParaRPr lang="en-CH" sz="2400" dirty="0"/>
          </a:p>
          <a:p>
            <a:endParaRPr lang="en-CH" sz="2400" dirty="0"/>
          </a:p>
          <a:p>
            <a:endParaRPr lang="en-CH" sz="2400" dirty="0"/>
          </a:p>
          <a:p>
            <a:pPr marL="0" indent="0">
              <a:buNone/>
            </a:pPr>
            <a:endParaRPr lang="en-CH" sz="2400" dirty="0"/>
          </a:p>
          <a:p>
            <a:pPr marL="0" indent="0">
              <a:buNone/>
            </a:pPr>
            <a:endParaRPr lang="en-CH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BEA92EA9-4E2C-DBD7-EDE3-9FAF7303D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486" y="3718486"/>
            <a:ext cx="2133747" cy="21843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263D50-5487-99EF-D150-9E86995B11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3721" y="2384271"/>
            <a:ext cx="4178300" cy="901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6245C1-CEB2-81CE-FB74-22ECE5411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Backgroud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D6E57-C405-5DF5-0447-C732894D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E5688-F632-EC42-FA74-A213675D9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515EF-0FCD-BF7C-36C1-EB1EB625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2</a:t>
            </a:fld>
            <a:endParaRPr lang="en-CH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1924209-5EC4-9391-A0A2-4C1AB660B7EF}"/>
              </a:ext>
            </a:extLst>
          </p:cNvPr>
          <p:cNvGrpSpPr/>
          <p:nvPr/>
        </p:nvGrpSpPr>
        <p:grpSpPr>
          <a:xfrm>
            <a:off x="1133721" y="2561338"/>
            <a:ext cx="2447679" cy="3453377"/>
            <a:chOff x="1133721" y="2738925"/>
            <a:chExt cx="2447679" cy="3453377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4FA4EE57-B4E0-E8AA-B584-7DA8E20F25EC}"/>
                </a:ext>
              </a:extLst>
            </p:cNvPr>
            <p:cNvSpPr/>
            <p:nvPr/>
          </p:nvSpPr>
          <p:spPr>
            <a:xfrm>
              <a:off x="2178047" y="2738925"/>
              <a:ext cx="356461" cy="540000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D47053E7-2AB9-9E4A-D24D-B985A88417DF}"/>
                </a:ext>
              </a:extLst>
            </p:cNvPr>
            <p:cNvSpPr/>
            <p:nvPr/>
          </p:nvSpPr>
          <p:spPr>
            <a:xfrm>
              <a:off x="1133721" y="3739558"/>
              <a:ext cx="2447679" cy="2452744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508D1B6-540D-F6FF-6C57-06C091B884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90790" y="3270059"/>
              <a:ext cx="922280" cy="55704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95CD0DE-9393-4E25-EBF8-3E82D86A9FC1}"/>
                </a:ext>
              </a:extLst>
            </p:cNvPr>
            <p:cNvCxnSpPr>
              <a:cxnSpLocks/>
            </p:cNvCxnSpPr>
            <p:nvPr/>
          </p:nvCxnSpPr>
          <p:spPr>
            <a:xfrm>
              <a:off x="2499847" y="3277589"/>
              <a:ext cx="936825" cy="5551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F8F7D70-4091-E672-0E9D-C6AB70220683}"/>
              </a:ext>
            </a:extLst>
          </p:cNvPr>
          <p:cNvGrpSpPr/>
          <p:nvPr/>
        </p:nvGrpSpPr>
        <p:grpSpPr>
          <a:xfrm>
            <a:off x="2888976" y="2384271"/>
            <a:ext cx="7037026" cy="3274872"/>
            <a:chOff x="3825504" y="2383806"/>
            <a:chExt cx="5264070" cy="2340268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600EE85-30D2-5B8F-7E00-38342E4DA5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9566" y="2592870"/>
              <a:ext cx="2396329" cy="7443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608958C-8D78-6A57-F783-B5568093D0DA}"/>
                </a:ext>
              </a:extLst>
            </p:cNvPr>
            <p:cNvCxnSpPr>
              <a:cxnSpLocks/>
            </p:cNvCxnSpPr>
            <p:nvPr/>
          </p:nvCxnSpPr>
          <p:spPr>
            <a:xfrm>
              <a:off x="4219566" y="3676963"/>
              <a:ext cx="2460117" cy="91793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17C2CA22-FF9D-C509-1AF5-9C29D2E92706}"/>
                </a:ext>
              </a:extLst>
            </p:cNvPr>
            <p:cNvSpPr/>
            <p:nvPr/>
          </p:nvSpPr>
          <p:spPr>
            <a:xfrm>
              <a:off x="3825504" y="3304386"/>
              <a:ext cx="413134" cy="396750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8F2F43D-E965-4977-5E93-D92D142FA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35966" y="2431711"/>
              <a:ext cx="2202867" cy="2246856"/>
            </a:xfrm>
            <a:prstGeom prst="rect">
              <a:avLst/>
            </a:prstGeom>
          </p:spPr>
        </p:pic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9218ED12-5722-6881-0FAC-B61B822A6839}"/>
                </a:ext>
              </a:extLst>
            </p:cNvPr>
            <p:cNvSpPr/>
            <p:nvPr/>
          </p:nvSpPr>
          <p:spPr>
            <a:xfrm>
              <a:off x="6571419" y="2383806"/>
              <a:ext cx="2518155" cy="2340268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pic>
        <p:nvPicPr>
          <p:cNvPr id="82" name="Graphic 81" descr="Sort with solid fill">
            <a:extLst>
              <a:ext uri="{FF2B5EF4-FFF2-40B4-BE49-F238E27FC236}">
                <a16:creationId xmlns:a16="http://schemas.microsoft.com/office/drawing/2014/main" id="{D507C4EC-5A7B-0BC2-9EB0-47A816BFEF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67779" y="3664344"/>
            <a:ext cx="398243" cy="398243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1BFECEA9-14A0-9E78-8E9E-F0E151DC86F2}"/>
              </a:ext>
            </a:extLst>
          </p:cNvPr>
          <p:cNvGrpSpPr/>
          <p:nvPr/>
        </p:nvGrpSpPr>
        <p:grpSpPr>
          <a:xfrm>
            <a:off x="7060450" y="3515193"/>
            <a:ext cx="2525671" cy="1114850"/>
            <a:chOff x="6947147" y="3202794"/>
            <a:chExt cx="1889336" cy="796687"/>
          </a:xfrm>
        </p:grpSpPr>
        <p:pic>
          <p:nvPicPr>
            <p:cNvPr id="66" name="Graphic 65" descr="Lightning bolt with solid fill">
              <a:extLst>
                <a:ext uri="{FF2B5EF4-FFF2-40B4-BE49-F238E27FC236}">
                  <a16:creationId xmlns:a16="http://schemas.microsoft.com/office/drawing/2014/main" id="{E17D6672-2AC7-EA2E-FCC3-F7E50EF0486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0800000">
              <a:off x="6993888" y="3209010"/>
              <a:ext cx="227698" cy="243694"/>
            </a:xfrm>
            <a:prstGeom prst="rect">
              <a:avLst/>
            </a:prstGeom>
          </p:spPr>
        </p:pic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AD58F80-F559-7D44-86AC-CC4A3327F1E1}"/>
                </a:ext>
              </a:extLst>
            </p:cNvPr>
            <p:cNvCxnSpPr/>
            <p:nvPr/>
          </p:nvCxnSpPr>
          <p:spPr>
            <a:xfrm>
              <a:off x="6947147" y="3441299"/>
              <a:ext cx="1889336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88" name="Graphic 87" descr="Lightning bolt with solid fill">
              <a:extLst>
                <a:ext uri="{FF2B5EF4-FFF2-40B4-BE49-F238E27FC236}">
                  <a16:creationId xmlns:a16="http://schemas.microsoft.com/office/drawing/2014/main" id="{BDB6DBD3-7F5C-97FF-3987-43943E9CBB5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0800000">
              <a:off x="7418918" y="3207981"/>
              <a:ext cx="227698" cy="243694"/>
            </a:xfrm>
            <a:prstGeom prst="rect">
              <a:avLst/>
            </a:prstGeom>
          </p:spPr>
        </p:pic>
        <p:pic>
          <p:nvPicPr>
            <p:cNvPr id="89" name="Graphic 88" descr="Lightning bolt with solid fill">
              <a:extLst>
                <a:ext uri="{FF2B5EF4-FFF2-40B4-BE49-F238E27FC236}">
                  <a16:creationId xmlns:a16="http://schemas.microsoft.com/office/drawing/2014/main" id="{14DD0F11-8382-8810-E765-3789EA5A3FA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0800000">
              <a:off x="7855405" y="3215236"/>
              <a:ext cx="227698" cy="243694"/>
            </a:xfrm>
            <a:prstGeom prst="rect">
              <a:avLst/>
            </a:prstGeom>
          </p:spPr>
        </p:pic>
        <p:pic>
          <p:nvPicPr>
            <p:cNvPr id="90" name="Graphic 89" descr="Lightning bolt with solid fill">
              <a:extLst>
                <a:ext uri="{FF2B5EF4-FFF2-40B4-BE49-F238E27FC236}">
                  <a16:creationId xmlns:a16="http://schemas.microsoft.com/office/drawing/2014/main" id="{542C374D-FF7F-0B41-E0E1-1228D01C9C7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0800000">
              <a:off x="8255044" y="3202794"/>
              <a:ext cx="227698" cy="243694"/>
            </a:xfrm>
            <a:prstGeom prst="rect">
              <a:avLst/>
            </a:prstGeom>
          </p:spPr>
        </p:pic>
        <p:pic>
          <p:nvPicPr>
            <p:cNvPr id="95" name="Graphic 94" descr="Lightning bolt with solid fill">
              <a:extLst>
                <a:ext uri="{FF2B5EF4-FFF2-40B4-BE49-F238E27FC236}">
                  <a16:creationId xmlns:a16="http://schemas.microsoft.com/office/drawing/2014/main" id="{EF7B6E75-AB1E-9DE2-023C-C029C67BECA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994227" y="3731934"/>
              <a:ext cx="227698" cy="243694"/>
            </a:xfrm>
            <a:prstGeom prst="rect">
              <a:avLst/>
            </a:prstGeom>
          </p:spPr>
        </p:pic>
        <p:pic>
          <p:nvPicPr>
            <p:cNvPr id="102" name="Graphic 101" descr="Lightning bolt with solid fill">
              <a:extLst>
                <a:ext uri="{FF2B5EF4-FFF2-40B4-BE49-F238E27FC236}">
                  <a16:creationId xmlns:a16="http://schemas.microsoft.com/office/drawing/2014/main" id="{C6F64BD7-3FD7-1BAA-B186-44313F685E1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418918" y="3739558"/>
              <a:ext cx="227698" cy="243694"/>
            </a:xfrm>
            <a:prstGeom prst="rect">
              <a:avLst/>
            </a:prstGeom>
          </p:spPr>
        </p:pic>
        <p:pic>
          <p:nvPicPr>
            <p:cNvPr id="103" name="Graphic 102" descr="Lightning bolt with solid fill">
              <a:extLst>
                <a:ext uri="{FF2B5EF4-FFF2-40B4-BE49-F238E27FC236}">
                  <a16:creationId xmlns:a16="http://schemas.microsoft.com/office/drawing/2014/main" id="{316BB8A2-2820-AEAF-C192-07EA8B593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855405" y="3755787"/>
              <a:ext cx="227698" cy="243694"/>
            </a:xfrm>
            <a:prstGeom prst="rect">
              <a:avLst/>
            </a:prstGeom>
          </p:spPr>
        </p:pic>
        <p:pic>
          <p:nvPicPr>
            <p:cNvPr id="104" name="Graphic 103" descr="Lightning bolt with solid fill">
              <a:extLst>
                <a:ext uri="{FF2B5EF4-FFF2-40B4-BE49-F238E27FC236}">
                  <a16:creationId xmlns:a16="http://schemas.microsoft.com/office/drawing/2014/main" id="{5CB09FC0-0124-55D7-16AE-52C25C27F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256504" y="3754902"/>
              <a:ext cx="227698" cy="243694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D304211-9C64-2B49-5D6F-8CD7A76BAEE2}"/>
              </a:ext>
            </a:extLst>
          </p:cNvPr>
          <p:cNvGrpSpPr/>
          <p:nvPr/>
        </p:nvGrpSpPr>
        <p:grpSpPr>
          <a:xfrm>
            <a:off x="7781728" y="3455727"/>
            <a:ext cx="701451" cy="1387994"/>
            <a:chOff x="7462259" y="3126937"/>
            <a:chExt cx="701451" cy="1387994"/>
          </a:xfrm>
        </p:grpSpPr>
        <p:pic>
          <p:nvPicPr>
            <p:cNvPr id="19" name="Graphic 18" descr="Close with solid fill">
              <a:extLst>
                <a:ext uri="{FF2B5EF4-FFF2-40B4-BE49-F238E27FC236}">
                  <a16:creationId xmlns:a16="http://schemas.microsoft.com/office/drawing/2014/main" id="{8E1FDE0E-4B75-7A8D-AFF4-E55041611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462259" y="3126937"/>
              <a:ext cx="146642" cy="146642"/>
            </a:xfrm>
            <a:prstGeom prst="rect">
              <a:avLst/>
            </a:prstGeom>
          </p:spPr>
        </p:pic>
        <p:pic>
          <p:nvPicPr>
            <p:cNvPr id="20" name="Graphic 19" descr="Close with solid fill">
              <a:extLst>
                <a:ext uri="{FF2B5EF4-FFF2-40B4-BE49-F238E27FC236}">
                  <a16:creationId xmlns:a16="http://schemas.microsoft.com/office/drawing/2014/main" id="{D0F5A023-F27E-ABEB-4C03-385672B7DB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017068" y="4368289"/>
              <a:ext cx="146642" cy="14664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52264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D4459181-5B64-1DAA-0346-4BD740537393}"/>
              </a:ext>
            </a:extLst>
          </p:cNvPr>
          <p:cNvSpPr txBox="1">
            <a:spLocks/>
          </p:cNvSpPr>
          <p:nvPr/>
        </p:nvSpPr>
        <p:spPr>
          <a:xfrm>
            <a:off x="8177311" y="2247372"/>
            <a:ext cx="3956207" cy="2298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Far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Near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Victim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</a:t>
            </a:r>
            <a:r>
              <a:rPr lang="en-GB" sz="1000" dirty="0">
                <a:latin typeface="Tenorite" pitchFamily="2" charset="0"/>
              </a:rPr>
              <a:t>Near</a:t>
            </a:r>
          </a:p>
          <a:p>
            <a:pPr marL="0" indent="0">
              <a:buNone/>
            </a:pPr>
            <a:r>
              <a:rPr lang="en-GB" sz="1000" dirty="0">
                <a:latin typeface="Tenorite" pitchFamily="2" charset="0"/>
              </a:rPr>
              <a:t>			Far</a:t>
            </a:r>
          </a:p>
          <a:p>
            <a:pPr marL="0" indent="0">
              <a:buNone/>
            </a:pPr>
            <a:endParaRPr lang="en-GB" sz="1000" dirty="0">
              <a:latin typeface="Tenorite" pitchFamily="2" charset="0"/>
            </a:endParaRPr>
          </a:p>
          <a:p>
            <a:pPr marL="0" indent="0">
              <a:buNone/>
            </a:pPr>
            <a:r>
              <a:rPr lang="en-GB" dirty="0">
                <a:latin typeface="Tenorite" pitchFamily="2" charset="0"/>
              </a:rPr>
              <a:t>       Half-Double [1]</a:t>
            </a:r>
            <a:endParaRPr lang="en-CH" dirty="0">
              <a:latin typeface="Tenorite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3C62DE-FA08-10CE-96E9-CD2BA98A744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3063"/>
          <a:stretch/>
        </p:blipFill>
        <p:spPr>
          <a:xfrm>
            <a:off x="5108261" y="2062623"/>
            <a:ext cx="2576323" cy="1609646"/>
          </a:xfrm>
          <a:prstGeom prst="rect">
            <a:avLst/>
          </a:prstGeom>
        </p:spPr>
      </p:pic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DF234D4C-B000-7A3C-60D8-3E20410B4100}"/>
              </a:ext>
            </a:extLst>
          </p:cNvPr>
          <p:cNvSpPr txBox="1">
            <a:spLocks/>
          </p:cNvSpPr>
          <p:nvPr/>
        </p:nvSpPr>
        <p:spPr>
          <a:xfrm>
            <a:off x="4489810" y="2501808"/>
            <a:ext cx="3956207" cy="2003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Aggressor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Victim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Aggressor</a:t>
            </a:r>
            <a:r>
              <a:rPr lang="en-GB" sz="1000" dirty="0">
                <a:latin typeface="Tenorite" pitchFamily="2" charset="0"/>
              </a:rPr>
              <a:t> </a:t>
            </a:r>
          </a:p>
          <a:p>
            <a:pPr marL="0" indent="0">
              <a:buNone/>
            </a:pPr>
            <a:endParaRPr lang="en-GB" sz="1000" dirty="0">
              <a:latin typeface="Tenorite" pitchFamily="2" charset="0"/>
            </a:endParaRPr>
          </a:p>
          <a:p>
            <a:pPr marL="0" indent="0">
              <a:buNone/>
            </a:pPr>
            <a:endParaRPr lang="en-GB" sz="1000" dirty="0">
              <a:latin typeface="Tenorite" pitchFamily="2" charset="0"/>
            </a:endParaRPr>
          </a:p>
          <a:p>
            <a:pPr marL="0" indent="0">
              <a:buNone/>
            </a:pPr>
            <a:r>
              <a:rPr lang="en-GB" dirty="0">
                <a:latin typeface="Tenorite" pitchFamily="2" charset="0"/>
              </a:rPr>
              <a:t>       Double-sided</a:t>
            </a:r>
            <a:endParaRPr lang="en-CH" dirty="0">
              <a:latin typeface="Tenorite" pitchFamily="2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E4F8C57-D901-7F0C-0667-6698382645D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3063"/>
          <a:stretch/>
        </p:blipFill>
        <p:spPr>
          <a:xfrm>
            <a:off x="8825357" y="2071169"/>
            <a:ext cx="2576323" cy="1609646"/>
          </a:xfrm>
          <a:prstGeom prst="rect">
            <a:avLst/>
          </a:prstGeom>
        </p:spPr>
      </p:pic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A69877A6-875B-6432-2FBD-07A884C589A9}"/>
              </a:ext>
            </a:extLst>
          </p:cNvPr>
          <p:cNvSpPr txBox="1">
            <a:spLocks/>
          </p:cNvSpPr>
          <p:nvPr/>
        </p:nvSpPr>
        <p:spPr>
          <a:xfrm>
            <a:off x="838200" y="2501809"/>
            <a:ext cx="3956207" cy="2003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Victim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Aggressor</a:t>
            </a:r>
          </a:p>
          <a:p>
            <a:pPr marL="0" indent="0">
              <a:buNone/>
            </a:pPr>
            <a:r>
              <a:rPr lang="en-CH" sz="1000" dirty="0">
                <a:latin typeface="Tenorite" pitchFamily="2" charset="0"/>
              </a:rPr>
              <a:t>			Victim</a:t>
            </a:r>
            <a:r>
              <a:rPr lang="en-GB" sz="1000" dirty="0">
                <a:latin typeface="Tenorite" pitchFamily="2" charset="0"/>
              </a:rPr>
              <a:t> </a:t>
            </a:r>
          </a:p>
          <a:p>
            <a:pPr marL="0" indent="0">
              <a:buNone/>
            </a:pPr>
            <a:endParaRPr lang="en-GB" sz="1000" dirty="0">
              <a:latin typeface="Tenorite" pitchFamily="2" charset="0"/>
            </a:endParaRPr>
          </a:p>
          <a:p>
            <a:pPr marL="0" indent="0">
              <a:buNone/>
            </a:pPr>
            <a:endParaRPr lang="en-GB" sz="1000" dirty="0">
              <a:latin typeface="Tenorite" pitchFamily="2" charset="0"/>
            </a:endParaRPr>
          </a:p>
          <a:p>
            <a:pPr marL="0" indent="0">
              <a:buNone/>
            </a:pPr>
            <a:r>
              <a:rPr lang="en-GB" dirty="0">
                <a:latin typeface="Tenorite" pitchFamily="2" charset="0"/>
              </a:rPr>
              <a:t>      Single-sided</a:t>
            </a:r>
            <a:endParaRPr lang="en-CH" dirty="0">
              <a:latin typeface="Tenorite" pitchFamily="2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638F984-4753-A219-8A55-C9CEC763FD1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3063"/>
          <a:stretch/>
        </p:blipFill>
        <p:spPr>
          <a:xfrm>
            <a:off x="1405338" y="2065201"/>
            <a:ext cx="2576323" cy="16096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6EDB89-1040-8F91-D169-127392D5D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Rowhammer Patterns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4ADA4-4621-0FD2-C219-189B39B3B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0BBDE-0657-3DA7-045B-7CE86E830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[1] </a:t>
            </a:r>
            <a:r>
              <a:rPr lang="en-GB" dirty="0" err="1"/>
              <a:t>Kogler</a:t>
            </a:r>
            <a:r>
              <a:rPr lang="en-GB" dirty="0"/>
              <a:t> et al., USENIX Security ’22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FBB76-B4A1-9E76-7331-D0A3C51FB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3</a:t>
            </a:fld>
            <a:endParaRPr lang="en-CH" dirty="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EADF037-1130-0D53-6D1B-91D9C54936D1}"/>
              </a:ext>
            </a:extLst>
          </p:cNvPr>
          <p:cNvGrpSpPr/>
          <p:nvPr/>
        </p:nvGrpSpPr>
        <p:grpSpPr>
          <a:xfrm>
            <a:off x="2120886" y="2511812"/>
            <a:ext cx="443835" cy="711448"/>
            <a:chOff x="2096975" y="2188632"/>
            <a:chExt cx="443835" cy="71144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D81B00F-8A8A-5453-4B22-E919A3B54ED7}"/>
                </a:ext>
              </a:extLst>
            </p:cNvPr>
            <p:cNvSpPr/>
            <p:nvPr/>
          </p:nvSpPr>
          <p:spPr>
            <a:xfrm>
              <a:off x="2096975" y="2188632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90F1FCA-AC18-5B6B-B821-99F3A8904FE2}"/>
                </a:ext>
              </a:extLst>
            </p:cNvPr>
            <p:cNvSpPr/>
            <p:nvPr/>
          </p:nvSpPr>
          <p:spPr>
            <a:xfrm>
              <a:off x="2360810" y="2720080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28DFC098-F091-EBBC-FA60-A45874C1E7DC}"/>
              </a:ext>
            </a:extLst>
          </p:cNvPr>
          <p:cNvGrpSpPr/>
          <p:nvPr/>
        </p:nvGrpSpPr>
        <p:grpSpPr>
          <a:xfrm>
            <a:off x="5820935" y="2774644"/>
            <a:ext cx="1242388" cy="182437"/>
            <a:chOff x="5797024" y="2451464"/>
            <a:chExt cx="1242388" cy="182437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6B188AB-7F41-7F8D-3E2F-920A7E4BFEB9}"/>
                </a:ext>
              </a:extLst>
            </p:cNvPr>
            <p:cNvSpPr/>
            <p:nvPr/>
          </p:nvSpPr>
          <p:spPr>
            <a:xfrm>
              <a:off x="5797024" y="2451464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7B7F89E-2E95-45B2-B2C8-96A7EFA42B6A}"/>
                </a:ext>
              </a:extLst>
            </p:cNvPr>
            <p:cNvSpPr/>
            <p:nvPr/>
          </p:nvSpPr>
          <p:spPr>
            <a:xfrm>
              <a:off x="6859412" y="2453901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499B83D-E240-F25F-1DF1-4ECFF0B594F9}"/>
              </a:ext>
            </a:extLst>
          </p:cNvPr>
          <p:cNvGrpSpPr/>
          <p:nvPr/>
        </p:nvGrpSpPr>
        <p:grpSpPr>
          <a:xfrm>
            <a:off x="9540345" y="2782953"/>
            <a:ext cx="1238893" cy="181757"/>
            <a:chOff x="9516434" y="2459773"/>
            <a:chExt cx="1238893" cy="181757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C9BE18-0C0E-A04C-3FE0-75E450D05B1B}"/>
                </a:ext>
              </a:extLst>
            </p:cNvPr>
            <p:cNvSpPr/>
            <p:nvPr/>
          </p:nvSpPr>
          <p:spPr>
            <a:xfrm>
              <a:off x="9516434" y="2461530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9F044CA-E93F-0D86-638B-E78F50239730}"/>
                </a:ext>
              </a:extLst>
            </p:cNvPr>
            <p:cNvSpPr/>
            <p:nvPr/>
          </p:nvSpPr>
          <p:spPr>
            <a:xfrm>
              <a:off x="10312472" y="2460984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13717AB-64DB-FD35-1F68-2318C1B80A08}"/>
                </a:ext>
              </a:extLst>
            </p:cNvPr>
            <p:cNvSpPr/>
            <p:nvPr/>
          </p:nvSpPr>
          <p:spPr>
            <a:xfrm>
              <a:off x="10575327" y="2459773"/>
              <a:ext cx="180000" cy="18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E3CBE9F-9877-C7A1-AFED-D6D964B48142}"/>
              </a:ext>
            </a:extLst>
          </p:cNvPr>
          <p:cNvGrpSpPr/>
          <p:nvPr/>
        </p:nvGrpSpPr>
        <p:grpSpPr>
          <a:xfrm>
            <a:off x="1057485" y="2718901"/>
            <a:ext cx="2411632" cy="372289"/>
            <a:chOff x="1033574" y="2395721"/>
            <a:chExt cx="2411632" cy="372289"/>
          </a:xfrm>
        </p:grpSpPr>
        <p:pic>
          <p:nvPicPr>
            <p:cNvPr id="11" name="Graphic 10" descr="Hammer with solid fill">
              <a:extLst>
                <a:ext uri="{FF2B5EF4-FFF2-40B4-BE49-F238E27FC236}">
                  <a16:creationId xmlns:a16="http://schemas.microsoft.com/office/drawing/2014/main" id="{92FA0D31-83AE-D561-1BD2-3CFB92D2A98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33574" y="2395721"/>
              <a:ext cx="347853" cy="372289"/>
            </a:xfrm>
            <a:prstGeom prst="rect">
              <a:avLst/>
            </a:prstGeom>
          </p:spPr>
        </p:pic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BAE97F24-AA34-A9CE-DF57-0E7AAC831BD5}"/>
                </a:ext>
              </a:extLst>
            </p:cNvPr>
            <p:cNvSpPr/>
            <p:nvPr/>
          </p:nvSpPr>
          <p:spPr>
            <a:xfrm>
              <a:off x="1501206" y="2438677"/>
              <a:ext cx="1944000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21CA59E-969D-700D-C228-12844F8C49F6}"/>
              </a:ext>
            </a:extLst>
          </p:cNvPr>
          <p:cNvGrpSpPr/>
          <p:nvPr/>
        </p:nvGrpSpPr>
        <p:grpSpPr>
          <a:xfrm>
            <a:off x="4740868" y="2452743"/>
            <a:ext cx="2406154" cy="923965"/>
            <a:chOff x="4716957" y="2129563"/>
            <a:chExt cx="2406154" cy="923965"/>
          </a:xfrm>
        </p:grpSpPr>
        <p:pic>
          <p:nvPicPr>
            <p:cNvPr id="14" name="Graphic 13" descr="Hammer with solid fill">
              <a:extLst>
                <a:ext uri="{FF2B5EF4-FFF2-40B4-BE49-F238E27FC236}">
                  <a16:creationId xmlns:a16="http://schemas.microsoft.com/office/drawing/2014/main" id="{3EE00FEF-DCD1-4CEA-AEAA-CA62573F25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720962" y="2129563"/>
              <a:ext cx="347853" cy="372289"/>
            </a:xfrm>
            <a:prstGeom prst="rect">
              <a:avLst/>
            </a:prstGeom>
          </p:spPr>
        </p:pic>
        <p:pic>
          <p:nvPicPr>
            <p:cNvPr id="15" name="Graphic 14" descr="Hammer with solid fill">
              <a:extLst>
                <a:ext uri="{FF2B5EF4-FFF2-40B4-BE49-F238E27FC236}">
                  <a16:creationId xmlns:a16="http://schemas.microsoft.com/office/drawing/2014/main" id="{C3C6D2DE-ED35-0996-5716-248AD1F239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716957" y="2681239"/>
              <a:ext cx="347853" cy="372289"/>
            </a:xfrm>
            <a:prstGeom prst="rect">
              <a:avLst/>
            </a:prstGeom>
          </p:spPr>
        </p:pic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86E52342-99B6-4CA1-E6FE-346058E41FE8}"/>
                </a:ext>
              </a:extLst>
            </p:cNvPr>
            <p:cNvSpPr/>
            <p:nvPr/>
          </p:nvSpPr>
          <p:spPr>
            <a:xfrm>
              <a:off x="5215493" y="2697278"/>
              <a:ext cx="1907618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3A58EC9E-3B15-3766-1122-111259C8F0C8}"/>
                </a:ext>
              </a:extLst>
            </p:cNvPr>
            <p:cNvSpPr/>
            <p:nvPr/>
          </p:nvSpPr>
          <p:spPr>
            <a:xfrm>
              <a:off x="5210702" y="2170994"/>
              <a:ext cx="1907618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B452D47-5612-8249-F6A4-0A62CE6201D3}"/>
              </a:ext>
            </a:extLst>
          </p:cNvPr>
          <p:cNvGrpSpPr/>
          <p:nvPr/>
        </p:nvGrpSpPr>
        <p:grpSpPr>
          <a:xfrm>
            <a:off x="8427424" y="2188942"/>
            <a:ext cx="2407060" cy="1468163"/>
            <a:chOff x="8403513" y="1865762"/>
            <a:chExt cx="2407060" cy="1468163"/>
          </a:xfrm>
        </p:grpSpPr>
        <p:pic>
          <p:nvPicPr>
            <p:cNvPr id="17" name="Graphic 16" descr="Hammer with solid fill">
              <a:extLst>
                <a:ext uri="{FF2B5EF4-FFF2-40B4-BE49-F238E27FC236}">
                  <a16:creationId xmlns:a16="http://schemas.microsoft.com/office/drawing/2014/main" id="{2AF3958D-ABD5-3F2E-493F-FAD28E410BA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408260" y="2961636"/>
              <a:ext cx="347853" cy="372289"/>
            </a:xfrm>
            <a:prstGeom prst="rect">
              <a:avLst/>
            </a:prstGeom>
          </p:spPr>
        </p:pic>
        <p:pic>
          <p:nvPicPr>
            <p:cNvPr id="18" name="Graphic 17" descr="Hammer with solid fill">
              <a:extLst>
                <a:ext uri="{FF2B5EF4-FFF2-40B4-BE49-F238E27FC236}">
                  <a16:creationId xmlns:a16="http://schemas.microsoft.com/office/drawing/2014/main" id="{7F1706CD-6046-6E1E-1689-BB2299436E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405657" y="2665161"/>
              <a:ext cx="347853" cy="372289"/>
            </a:xfrm>
            <a:prstGeom prst="rect">
              <a:avLst/>
            </a:prstGeom>
          </p:spPr>
        </p:pic>
        <p:pic>
          <p:nvPicPr>
            <p:cNvPr id="19" name="Graphic 18" descr="Hammer with solid fill">
              <a:extLst>
                <a:ext uri="{FF2B5EF4-FFF2-40B4-BE49-F238E27FC236}">
                  <a16:creationId xmlns:a16="http://schemas.microsoft.com/office/drawing/2014/main" id="{E5410575-F33A-A375-8D67-2DA2076354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405658" y="2146733"/>
              <a:ext cx="347853" cy="372289"/>
            </a:xfrm>
            <a:prstGeom prst="rect">
              <a:avLst/>
            </a:prstGeom>
          </p:spPr>
        </p:pic>
        <p:pic>
          <p:nvPicPr>
            <p:cNvPr id="20" name="Graphic 19" descr="Hammer with solid fill">
              <a:extLst>
                <a:ext uri="{FF2B5EF4-FFF2-40B4-BE49-F238E27FC236}">
                  <a16:creationId xmlns:a16="http://schemas.microsoft.com/office/drawing/2014/main" id="{799D4DED-5827-021B-20AD-09EE735307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403513" y="1865762"/>
              <a:ext cx="347853" cy="372289"/>
            </a:xfrm>
            <a:prstGeom prst="rect">
              <a:avLst/>
            </a:prstGeom>
          </p:spPr>
        </p:pic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D6D13E4A-72FF-8F1B-0434-B16A27B6800D}"/>
                </a:ext>
              </a:extLst>
            </p:cNvPr>
            <p:cNvSpPr/>
            <p:nvPr/>
          </p:nvSpPr>
          <p:spPr>
            <a:xfrm>
              <a:off x="8902955" y="2709494"/>
              <a:ext cx="1907618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5E0CF67E-32ED-395F-F3A3-72B6B08C4AD0}"/>
                </a:ext>
              </a:extLst>
            </p:cNvPr>
            <p:cNvSpPr/>
            <p:nvPr/>
          </p:nvSpPr>
          <p:spPr>
            <a:xfrm>
              <a:off x="8902955" y="2179721"/>
              <a:ext cx="1907618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6F7550E3-AC33-2EC4-E472-9E05FD31F7F1}"/>
                </a:ext>
              </a:extLst>
            </p:cNvPr>
            <p:cNvSpPr/>
            <p:nvPr/>
          </p:nvSpPr>
          <p:spPr>
            <a:xfrm>
              <a:off x="8902955" y="2972413"/>
              <a:ext cx="1907618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68E3B35C-DDC2-BF53-C7BB-D0BB64D4034C}"/>
                </a:ext>
              </a:extLst>
            </p:cNvPr>
            <p:cNvSpPr/>
            <p:nvPr/>
          </p:nvSpPr>
          <p:spPr>
            <a:xfrm>
              <a:off x="8902955" y="1914927"/>
              <a:ext cx="1907618" cy="216000"/>
            </a:xfrm>
            <a:prstGeom prst="roundRect">
              <a:avLst/>
            </a:prstGeom>
            <a:no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680F2A8-9084-869A-0A51-3EAF79604DFB}"/>
              </a:ext>
            </a:extLst>
          </p:cNvPr>
          <p:cNvGrpSpPr/>
          <p:nvPr/>
        </p:nvGrpSpPr>
        <p:grpSpPr>
          <a:xfrm>
            <a:off x="990600" y="4481206"/>
            <a:ext cx="10515600" cy="1352282"/>
            <a:chOff x="990600" y="4481206"/>
            <a:chExt cx="10515600" cy="1352282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807C238-2BBA-7E11-6D02-2D6B119B7E41}"/>
                </a:ext>
              </a:extLst>
            </p:cNvPr>
            <p:cNvSpPr/>
            <p:nvPr/>
          </p:nvSpPr>
          <p:spPr>
            <a:xfrm>
              <a:off x="990600" y="4481206"/>
              <a:ext cx="10515600" cy="135228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CH" sz="2800" dirty="0">
                  <a:latin typeface="Tenorite" pitchFamily="2" charset="0"/>
                </a:rPr>
                <a:t>     Insight: </a:t>
              </a:r>
              <a:r>
                <a:rPr lang="en-GB" sz="2800" dirty="0">
                  <a:latin typeface="Tenorite" pitchFamily="2" charset="0"/>
                </a:rPr>
                <a:t>an aggressor row can physically impact victim rows that are two rows away</a:t>
              </a:r>
              <a:endParaRPr lang="en-CH" sz="2800" dirty="0">
                <a:latin typeface="Tenorite" pitchFamily="2" charset="0"/>
              </a:endParaRPr>
            </a:p>
          </p:txBody>
        </p:sp>
        <p:pic>
          <p:nvPicPr>
            <p:cNvPr id="41" name="Graphic 40" descr="Lightbulb with solid fill">
              <a:extLst>
                <a:ext uri="{FF2B5EF4-FFF2-40B4-BE49-F238E27FC236}">
                  <a16:creationId xmlns:a16="http://schemas.microsoft.com/office/drawing/2014/main" id="{1CF1F383-6AD2-0DD1-8B01-59385A7B357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20222446">
              <a:off x="1126367" y="4600268"/>
              <a:ext cx="766011" cy="766011"/>
            </a:xfrm>
            <a:prstGeom prst="rect">
              <a:avLst/>
            </a:prstGeom>
          </p:spPr>
        </p:pic>
      </p:grpSp>
      <p:sp>
        <p:nvSpPr>
          <p:cNvPr id="43" name="Curved Left Arrow 42">
            <a:extLst>
              <a:ext uri="{FF2B5EF4-FFF2-40B4-BE49-F238E27FC236}">
                <a16:creationId xmlns:a16="http://schemas.microsoft.com/office/drawing/2014/main" id="{6A2C6FA7-3C32-5BAB-DF9B-C76B328B9F49}"/>
              </a:ext>
            </a:extLst>
          </p:cNvPr>
          <p:cNvSpPr/>
          <p:nvPr/>
        </p:nvSpPr>
        <p:spPr>
          <a:xfrm>
            <a:off x="11469997" y="2299191"/>
            <a:ext cx="166255" cy="605592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dirty="0">
              <a:solidFill>
                <a:schemeClr val="tx1"/>
              </a:solidFill>
              <a:latin typeface="Tenorite" pitchFamily="2" charset="0"/>
            </a:endParaRPr>
          </a:p>
        </p:txBody>
      </p:sp>
      <p:sp>
        <p:nvSpPr>
          <p:cNvPr id="3" name="Curved Left Arrow 2">
            <a:extLst>
              <a:ext uri="{FF2B5EF4-FFF2-40B4-BE49-F238E27FC236}">
                <a16:creationId xmlns:a16="http://schemas.microsoft.com/office/drawing/2014/main" id="{AA46A519-940B-739A-7F09-0C1E6CA14839}"/>
              </a:ext>
            </a:extLst>
          </p:cNvPr>
          <p:cNvSpPr/>
          <p:nvPr/>
        </p:nvSpPr>
        <p:spPr>
          <a:xfrm rot="10800000" flipH="1">
            <a:off x="11484535" y="2875797"/>
            <a:ext cx="166255" cy="605592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dirty="0">
              <a:solidFill>
                <a:schemeClr val="tx1"/>
              </a:solidFill>
              <a:latin typeface="Tenorite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7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46" grpId="0"/>
      <p:bldP spid="37" grpId="0"/>
      <p:bldP spid="43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6179E-E9E6-340A-E0BF-2EED98F3B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Half-Double on DDR4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93C5D-48E5-3C26-23C7-B9A9D8FC8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CH" dirty="0"/>
              <a:t>Half-Double was studied </a:t>
            </a:r>
            <a:r>
              <a:rPr lang="en-GB" dirty="0"/>
              <a:t>primarily on LPDDR4(x), which are more vulnerable to Rowhammer compared to DDR4 devices.</a:t>
            </a:r>
          </a:p>
          <a:p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4BCCC-172F-8BD0-3792-B7BF0AF6F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F8DB0-A502-336B-2EB9-0EB74432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29507-388A-E58C-2984-5A54F5AC3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4</a:t>
            </a:fld>
            <a:endParaRPr lang="en-CH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FEB4032-B024-3368-6DFD-83C246B99960}"/>
              </a:ext>
            </a:extLst>
          </p:cNvPr>
          <p:cNvGrpSpPr/>
          <p:nvPr/>
        </p:nvGrpSpPr>
        <p:grpSpPr>
          <a:xfrm>
            <a:off x="838200" y="4009448"/>
            <a:ext cx="10515600" cy="1352282"/>
            <a:chOff x="838200" y="2752859"/>
            <a:chExt cx="10515600" cy="135228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AEF5E1-2590-3DA2-89C1-798B604AA5A5}"/>
                </a:ext>
              </a:extLst>
            </p:cNvPr>
            <p:cNvSpPr/>
            <p:nvPr/>
          </p:nvSpPr>
          <p:spPr>
            <a:xfrm>
              <a:off x="838200" y="2752859"/>
              <a:ext cx="10515600" cy="135228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CH" sz="2800" dirty="0">
                  <a:latin typeface="Tenorite" pitchFamily="2" charset="0"/>
                </a:rPr>
                <a:t>        Question 1: </a:t>
              </a:r>
              <a:r>
                <a:rPr lang="en-GB" sz="2800" dirty="0">
                  <a:latin typeface="Tenorite" pitchFamily="2" charset="0"/>
                </a:rPr>
                <a:t> To what extent do Half-Double patterns affect existing DDR4 DRAM devices?</a:t>
              </a:r>
              <a:endParaRPr lang="en-CH" sz="2800" dirty="0">
                <a:latin typeface="Tenorite" pitchFamily="2" charset="0"/>
              </a:endParaRPr>
            </a:p>
          </p:txBody>
        </p:sp>
        <p:pic>
          <p:nvPicPr>
            <p:cNvPr id="9" name="Graphic 8" descr="Question Mark with solid fill">
              <a:extLst>
                <a:ext uri="{FF2B5EF4-FFF2-40B4-BE49-F238E27FC236}">
                  <a16:creationId xmlns:a16="http://schemas.microsoft.com/office/drawing/2014/main" id="{41EF7D7A-4300-0AB5-9305-09E12EB757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0318489">
              <a:off x="1094874" y="2939540"/>
              <a:ext cx="605590" cy="60559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99407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917E6-59DB-9C13-603C-514EFA68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>
                <a:latin typeface="Tenorite" pitchFamily="2" charset="0"/>
              </a:rPr>
              <a:t>General Platform &amp; Setup</a:t>
            </a:r>
          </a:p>
        </p:txBody>
      </p:sp>
      <p:pic>
        <p:nvPicPr>
          <p:cNvPr id="36" name="Content Placeholder 35" descr="Processor outline">
            <a:extLst>
              <a:ext uri="{FF2B5EF4-FFF2-40B4-BE49-F238E27FC236}">
                <a16:creationId xmlns:a16="http://schemas.microsoft.com/office/drawing/2014/main" id="{0B7EA6BE-FF58-2640-4138-AC245F5145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1532" y="1742284"/>
            <a:ext cx="914400" cy="9144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8B6F2-AD73-83A5-74ED-481CEBD9F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5BF4B-0DC5-BB5C-A111-FDC61417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[2] </a:t>
            </a:r>
            <a:r>
              <a:rPr lang="en-GB" dirty="0" err="1"/>
              <a:t>Olgun</a:t>
            </a:r>
            <a:r>
              <a:rPr lang="en-GB" dirty="0"/>
              <a:t> et al., </a:t>
            </a:r>
            <a:r>
              <a:rPr lang="en-GB" dirty="0" err="1"/>
              <a:t>arXiv</a:t>
            </a:r>
            <a:r>
              <a:rPr lang="en-GB" dirty="0"/>
              <a:t> ’22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3DA6E-5B69-5832-9081-E3BEDE75F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5</a:t>
            </a:fld>
            <a:endParaRPr lang="en-CH" dirty="0"/>
          </a:p>
        </p:txBody>
      </p:sp>
      <p:pic>
        <p:nvPicPr>
          <p:cNvPr id="38" name="Picture 37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9C0D447F-8B7D-528B-33C7-0BF44B5E69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533" y="3086895"/>
            <a:ext cx="914399" cy="914399"/>
          </a:xfrm>
          <a:prstGeom prst="rect">
            <a:avLst/>
          </a:prstGeom>
        </p:spPr>
      </p:pic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52D54769-3556-3029-65E1-11B4A26490A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H" dirty="0">
              <a:latin typeface="Tenorite" pitchFamily="2" charset="0"/>
            </a:endParaRP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2281ABAF-B88D-7FAC-9585-9666BB05AAA0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H" dirty="0">
                <a:latin typeface="Tenorite" pitchFamily="2" charset="0"/>
              </a:rPr>
              <a:t> 	</a:t>
            </a:r>
            <a:r>
              <a:rPr lang="en-GB" dirty="0">
                <a:latin typeface="Tenorite" pitchFamily="2" charset="0"/>
              </a:rPr>
              <a:t>Off-the-shelf consumer CPU </a:t>
            </a:r>
          </a:p>
          <a:p>
            <a:pPr lvl="2">
              <a:buFont typeface="Wingdings" pitchFamily="2" charset="2"/>
              <a:buChar char="§"/>
            </a:pPr>
            <a:r>
              <a:rPr lang="en-CH" dirty="0">
                <a:latin typeface="Tenorite" pitchFamily="2" charset="0"/>
              </a:rPr>
              <a:t>no </a:t>
            </a:r>
            <a:r>
              <a:rPr lang="en-GB" dirty="0">
                <a:effectLst/>
                <a:latin typeface="Tenorite" pitchFamily="2" charset="0"/>
              </a:rPr>
              <a:t>fine-grained control over the exact commands sent </a:t>
            </a:r>
          </a:p>
          <a:p>
            <a:pPr marL="0" indent="0">
              <a:buNone/>
            </a:pPr>
            <a:endParaRPr lang="en-CH" dirty="0">
              <a:latin typeface="Tenorite" pitchFamily="2" charset="0"/>
            </a:endParaRPr>
          </a:p>
          <a:p>
            <a:pPr marL="0" indent="0">
              <a:buNone/>
            </a:pPr>
            <a:r>
              <a:rPr lang="en-CH" dirty="0">
                <a:latin typeface="Tenorite" pitchFamily="2" charset="0"/>
              </a:rPr>
              <a:t>	</a:t>
            </a:r>
            <a:r>
              <a:rPr lang="en-GB" dirty="0">
                <a:latin typeface="Tenorite" pitchFamily="2" charset="0"/>
              </a:rPr>
              <a:t>FPGA-based DRAM testing infrastructure (DRAM Bender) [2]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>
                <a:latin typeface="Tenorite" pitchFamily="2" charset="0"/>
              </a:rPr>
              <a:t>precise DDR4 commands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>
                <a:latin typeface="Tenorite" pitchFamily="2" charset="0"/>
              </a:rPr>
              <a:t>bypass CPU caches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>
                <a:latin typeface="Tenorite" pitchFamily="2" charset="0"/>
              </a:rPr>
              <a:t>disable DRAM refresh or Rowhammer mitigation</a:t>
            </a:r>
          </a:p>
          <a:p>
            <a:pPr>
              <a:buFont typeface="Wingdings" pitchFamily="2" charset="2"/>
              <a:buChar char="§"/>
            </a:pPr>
            <a:endParaRPr lang="en-GB" dirty="0">
              <a:latin typeface="Tenorite" pitchFamily="2" charset="0"/>
            </a:endParaRPr>
          </a:p>
          <a:p>
            <a:pPr marL="0" indent="0">
              <a:buNone/>
            </a:pPr>
            <a:r>
              <a:rPr lang="en-GB" dirty="0">
                <a:latin typeface="Tenorite" pitchFamily="2" charset="0"/>
              </a:rPr>
              <a:t>	Three DDR4 UDIMMs from three different DRAM vendors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>
                <a:latin typeface="Tenorite" pitchFamily="2" charset="0"/>
              </a:rPr>
              <a:t>SK Hynix, Micron and Samsung </a:t>
            </a:r>
          </a:p>
        </p:txBody>
      </p:sp>
      <p:pic>
        <p:nvPicPr>
          <p:cNvPr id="7" name="Picture 6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4A9CD3EC-2470-73FF-5DE2-BA0610E007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3391" y="5149476"/>
            <a:ext cx="914399" cy="9143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0085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FA0CD-4D04-E59B-4B4D-F10ED8FA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Tenorite" pitchFamily="2" charset="0"/>
              </a:rPr>
              <a:t>Determining the Hammer Count</a:t>
            </a:r>
            <a:endParaRPr lang="en-CH" dirty="0">
              <a:latin typeface="Tenorite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B2376-E4C0-8C9A-C10A-7678EFE7E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285E3-43C4-5B89-2BEE-C3AF42B18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480EE-CAF9-7014-5020-7964E42B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6</a:t>
            </a:fld>
            <a:endParaRPr lang="en-CH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71F5731-08C7-3C5E-A6AF-CA3294029A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3600" y="2149923"/>
            <a:ext cx="3391445" cy="3747191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35783D-F922-4930-558E-B0B7A6289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124171" cy="43513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/>
              <a:t>Isolate the effects caused by near aggressors from those located farther away</a:t>
            </a:r>
          </a:p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HC* := maximum hammer count with no bit flips</a:t>
            </a:r>
          </a:p>
          <a:p>
            <a:pPr>
              <a:buFont typeface="Wingdings" pitchFamily="2" charset="2"/>
              <a:buChar char="§"/>
            </a:pP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/>
              <a:t>Bound the number of activations to the near aggressors by a fraction of HC*</a:t>
            </a:r>
          </a:p>
          <a:p>
            <a:pPr>
              <a:buFont typeface="Wingdings" pitchFamily="2" charset="2"/>
              <a:buChar char="§"/>
            </a:pPr>
            <a:endParaRPr lang="en-CH" dirty="0"/>
          </a:p>
        </p:txBody>
      </p:sp>
      <p:pic>
        <p:nvPicPr>
          <p:cNvPr id="11" name="Graphic 10" descr="Hammer with solid fill">
            <a:extLst>
              <a:ext uri="{FF2B5EF4-FFF2-40B4-BE49-F238E27FC236}">
                <a16:creationId xmlns:a16="http://schemas.microsoft.com/office/drawing/2014/main" id="{9F010F79-F7EB-24DE-5972-DD10F63CC7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06109" y="3475486"/>
            <a:ext cx="455118" cy="487089"/>
          </a:xfrm>
          <a:prstGeom prst="rect">
            <a:avLst/>
          </a:prstGeom>
        </p:spPr>
      </p:pic>
      <p:pic>
        <p:nvPicPr>
          <p:cNvPr id="12" name="Graphic 11" descr="Hammer with solid fill">
            <a:extLst>
              <a:ext uri="{FF2B5EF4-FFF2-40B4-BE49-F238E27FC236}">
                <a16:creationId xmlns:a16="http://schemas.microsoft.com/office/drawing/2014/main" id="{DAD74CFC-3A41-E625-A07B-BB5291D0D0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06109" y="4159314"/>
            <a:ext cx="455118" cy="487089"/>
          </a:xfrm>
          <a:prstGeom prst="rect">
            <a:avLst/>
          </a:prstGeom>
        </p:spPr>
      </p:pic>
      <p:pic>
        <p:nvPicPr>
          <p:cNvPr id="14" name="Graphic 13" descr="Shield Tick with solid fill">
            <a:extLst>
              <a:ext uri="{FF2B5EF4-FFF2-40B4-BE49-F238E27FC236}">
                <a16:creationId xmlns:a16="http://schemas.microsoft.com/office/drawing/2014/main" id="{85E1079D-40E0-E915-7D46-4D587D27B6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5256" y="3762701"/>
            <a:ext cx="457200" cy="457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845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5310F72-0919-3566-8F28-906B919E8F5B}"/>
              </a:ext>
            </a:extLst>
          </p:cNvPr>
          <p:cNvGrpSpPr/>
          <p:nvPr/>
        </p:nvGrpSpPr>
        <p:grpSpPr>
          <a:xfrm>
            <a:off x="6536532" y="3233359"/>
            <a:ext cx="1791884" cy="487089"/>
            <a:chOff x="6496001" y="3757749"/>
            <a:chExt cx="1791884" cy="487089"/>
          </a:xfrm>
        </p:grpSpPr>
        <p:pic>
          <p:nvPicPr>
            <p:cNvPr id="15" name="Graphic 14" descr="Hammer with solid fill">
              <a:extLst>
                <a:ext uri="{FF2B5EF4-FFF2-40B4-BE49-F238E27FC236}">
                  <a16:creationId xmlns:a16="http://schemas.microsoft.com/office/drawing/2014/main" id="{541029C5-53E1-B32F-417D-8E625C9771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832767" y="3757749"/>
              <a:ext cx="455118" cy="48708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6FE747E-CADC-12AC-3FEE-EE6EFA70F7FD}"/>
                </a:ext>
              </a:extLst>
            </p:cNvPr>
            <p:cNvSpPr txBox="1"/>
            <p:nvPr/>
          </p:nvSpPr>
          <p:spPr>
            <a:xfrm>
              <a:off x="6496001" y="3813510"/>
              <a:ext cx="1380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Tenorite" pitchFamily="2" charset="0"/>
                </a:rPr>
                <a:t>r</a:t>
              </a:r>
              <a:r>
                <a:rPr lang="en-CH" dirty="0">
                  <a:latin typeface="Tenorite" pitchFamily="2" charset="0"/>
                </a:rPr>
                <a:t>atio</a:t>
              </a:r>
              <a:r>
                <a:rPr lang="en-CH" baseline="-25000" dirty="0">
                  <a:latin typeface="Tenorite" pitchFamily="2" charset="0"/>
                </a:rPr>
                <a:t>1 </a:t>
              </a:r>
              <a:r>
                <a:rPr lang="en-CH" dirty="0">
                  <a:latin typeface="Tenorite" pitchFamily="2" charset="0"/>
                </a:rPr>
                <a:t>× HC*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C48E079-5C35-83BA-6DC1-DD2B74079B88}"/>
              </a:ext>
            </a:extLst>
          </p:cNvPr>
          <p:cNvGrpSpPr/>
          <p:nvPr/>
        </p:nvGrpSpPr>
        <p:grpSpPr>
          <a:xfrm>
            <a:off x="7107536" y="3588557"/>
            <a:ext cx="1232820" cy="487089"/>
            <a:chOff x="7055065" y="4196837"/>
            <a:chExt cx="1232820" cy="487089"/>
          </a:xfrm>
        </p:grpSpPr>
        <p:pic>
          <p:nvPicPr>
            <p:cNvPr id="16" name="Graphic 15" descr="Hammer with solid fill">
              <a:extLst>
                <a:ext uri="{FF2B5EF4-FFF2-40B4-BE49-F238E27FC236}">
                  <a16:creationId xmlns:a16="http://schemas.microsoft.com/office/drawing/2014/main" id="{6C715DB7-5A8A-0254-AEC6-DE546BDDE5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832767" y="4196837"/>
              <a:ext cx="455118" cy="487089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425EC65-7E74-3E9F-2E08-0FCA5AF580D2}"/>
                </a:ext>
              </a:extLst>
            </p:cNvPr>
            <p:cNvSpPr txBox="1"/>
            <p:nvPr/>
          </p:nvSpPr>
          <p:spPr>
            <a:xfrm>
              <a:off x="7055065" y="4274524"/>
              <a:ext cx="7329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>
                  <a:latin typeface="Tenorite" pitchFamily="2" charset="0"/>
                </a:rPr>
                <a:t>ratio</a:t>
              </a:r>
              <a:r>
                <a:rPr lang="en-CH" baseline="-25000" dirty="0">
                  <a:latin typeface="Tenorite" pitchFamily="2" charset="0"/>
                </a:rPr>
                <a:t>2</a:t>
              </a:r>
              <a:endParaRPr lang="en-CH" dirty="0">
                <a:latin typeface="Tenorite" pitchFamily="2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69A3CB-E3AE-730A-A4D4-A99DF3083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Tenorite" pitchFamily="2" charset="0"/>
              </a:rPr>
              <a:t>Half-Double on DDR4 DIMMs</a:t>
            </a:r>
            <a:endParaRPr lang="en-CH" dirty="0">
              <a:latin typeface="Tenorite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4EF9D-551B-E8F9-FAB4-36626E4DD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B890D-AF86-7973-A972-AB6E50E08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96378-E36D-679F-EA58-2EDCA0C6C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7</a:t>
            </a:fld>
            <a:endParaRPr lang="en-CH" dirty="0"/>
          </a:p>
        </p:txBody>
      </p:sp>
      <p:pic>
        <p:nvPicPr>
          <p:cNvPr id="11" name="Content Placeholder 7">
            <a:extLst>
              <a:ext uri="{FF2B5EF4-FFF2-40B4-BE49-F238E27FC236}">
                <a16:creationId xmlns:a16="http://schemas.microsoft.com/office/drawing/2014/main" id="{14EDE1EC-59B7-AEB0-89C1-9693359A3E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4826" y="1217345"/>
            <a:ext cx="3391445" cy="3747191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FF00F2B-C260-8797-CE9B-0504B10B268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H" dirty="0"/>
          </a:p>
          <a:p>
            <a:endParaRPr lang="en-CH" dirty="0"/>
          </a:p>
          <a:p>
            <a:endParaRPr lang="en-CH" dirty="0"/>
          </a:p>
          <a:p>
            <a:endParaRPr lang="en-CH" dirty="0"/>
          </a:p>
          <a:p>
            <a:endParaRPr lang="en-CH" dirty="0"/>
          </a:p>
          <a:p>
            <a:endParaRPr lang="en-CH" dirty="0"/>
          </a:p>
          <a:p>
            <a:endParaRPr lang="en-CH" dirty="0"/>
          </a:p>
        </p:txBody>
      </p:sp>
      <p:pic>
        <p:nvPicPr>
          <p:cNvPr id="39" name="Content Placeholder 38">
            <a:extLst>
              <a:ext uri="{FF2B5EF4-FFF2-40B4-BE49-F238E27FC236}">
                <a16:creationId xmlns:a16="http://schemas.microsoft.com/office/drawing/2014/main" id="{FEB1F1F0-9DA4-B945-CEE5-A89E10DB49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952498" y="1825625"/>
            <a:ext cx="5143501" cy="1867486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32D7381-4A80-51FC-9792-9D5D1E59CC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2498" y="2004010"/>
            <a:ext cx="4691032" cy="374719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0F4D130-507A-D392-390B-B57CD966AAE6}"/>
              </a:ext>
            </a:extLst>
          </p:cNvPr>
          <p:cNvSpPr/>
          <p:nvPr/>
        </p:nvSpPr>
        <p:spPr>
          <a:xfrm>
            <a:off x="1577123" y="4914510"/>
            <a:ext cx="298800" cy="298800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H" dirty="0">
              <a:latin typeface="Tenorite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A2473D-5E87-4839-672D-4D67B8BB6FB2}"/>
              </a:ext>
            </a:extLst>
          </p:cNvPr>
          <p:cNvSpPr/>
          <p:nvPr/>
        </p:nvSpPr>
        <p:spPr>
          <a:xfrm>
            <a:off x="2495293" y="4914510"/>
            <a:ext cx="298800" cy="298800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H" dirty="0">
              <a:latin typeface="Tenorite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57F5D9B-A596-D7BE-BFA5-7025E5E19838}"/>
              </a:ext>
            </a:extLst>
          </p:cNvPr>
          <p:cNvGrpSpPr/>
          <p:nvPr/>
        </p:nvGrpSpPr>
        <p:grpSpPr>
          <a:xfrm>
            <a:off x="0" y="2788636"/>
            <a:ext cx="11988622" cy="1808949"/>
            <a:chOff x="1" y="4683926"/>
            <a:chExt cx="11988622" cy="180894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531C1A9-1C50-888E-2F4C-859B03299EF1}"/>
                </a:ext>
              </a:extLst>
            </p:cNvPr>
            <p:cNvSpPr/>
            <p:nvPr/>
          </p:nvSpPr>
          <p:spPr>
            <a:xfrm>
              <a:off x="1" y="4683926"/>
              <a:ext cx="11988622" cy="1808949"/>
            </a:xfrm>
            <a:prstGeom prst="rect">
              <a:avLst/>
            </a:prstGeom>
            <a:solidFill>
              <a:schemeClr val="bg1">
                <a:alpha val="85975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65E6CCDF-03BB-BCBE-5858-AEF74153CE02}"/>
                </a:ext>
              </a:extLst>
            </p:cNvPr>
            <p:cNvGrpSpPr/>
            <p:nvPr/>
          </p:nvGrpSpPr>
          <p:grpSpPr>
            <a:xfrm>
              <a:off x="838200" y="4909764"/>
              <a:ext cx="10515600" cy="1352282"/>
              <a:chOff x="838200" y="4861884"/>
              <a:chExt cx="10515600" cy="1352282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9D6DC46-B954-9BD6-E947-005EAD9FB646}"/>
                  </a:ext>
                </a:extLst>
              </p:cNvPr>
              <p:cNvSpPr/>
              <p:nvPr/>
            </p:nvSpPr>
            <p:spPr>
              <a:xfrm>
                <a:off x="838200" y="4861884"/>
                <a:ext cx="10515600" cy="135228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CH" sz="2800" dirty="0">
                    <a:latin typeface="Tenorite" pitchFamily="2" charset="0"/>
                  </a:rPr>
                  <a:t>	Observation 1: </a:t>
                </a:r>
                <a:r>
                  <a:rPr lang="en-GB" sz="2800" dirty="0">
                    <a:latin typeface="Tenorite" pitchFamily="2" charset="0"/>
                  </a:rPr>
                  <a:t>probability to trigger a bit flip increases with higher ratio</a:t>
                </a:r>
                <a:r>
                  <a:rPr lang="en-GB" sz="2800" baseline="-25000" dirty="0">
                    <a:latin typeface="Tenorite" pitchFamily="2" charset="0"/>
                  </a:rPr>
                  <a:t>2</a:t>
                </a:r>
                <a:r>
                  <a:rPr lang="en-GB" sz="2800" dirty="0">
                    <a:latin typeface="Tenorite" pitchFamily="2" charset="0"/>
                  </a:rPr>
                  <a:t> </a:t>
                </a:r>
              </a:p>
            </p:txBody>
          </p:sp>
          <p:pic>
            <p:nvPicPr>
              <p:cNvPr id="50" name="Graphic 49" descr="Clipboard with solid fill">
                <a:extLst>
                  <a:ext uri="{FF2B5EF4-FFF2-40B4-BE49-F238E27FC236}">
                    <a16:creationId xmlns:a16="http://schemas.microsoft.com/office/drawing/2014/main" id="{624EA1C9-6417-49E1-41E0-56D596271D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 rot="20187553">
                <a:off x="982756" y="4889542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4885E6A5-B245-7145-FAEA-6E0DAB2F974E}"/>
              </a:ext>
            </a:extLst>
          </p:cNvPr>
          <p:cNvSpPr/>
          <p:nvPr/>
        </p:nvSpPr>
        <p:spPr>
          <a:xfrm>
            <a:off x="7501517" y="1221669"/>
            <a:ext cx="3904754" cy="1660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endParaRPr lang="en-CH" sz="2400" dirty="0">
              <a:solidFill>
                <a:schemeClr val="tx1"/>
              </a:solidFill>
              <a:latin typeface="Tenorite" pitchFamily="2" charset="0"/>
            </a:endParaRPr>
          </a:p>
          <a:p>
            <a:pPr algn="ctr"/>
            <a:r>
              <a:rPr lang="en-CH" sz="2400" dirty="0">
                <a:solidFill>
                  <a:schemeClr val="tx1"/>
                </a:solidFill>
                <a:latin typeface="Tenorite" pitchFamily="2" charset="0"/>
              </a:rPr>
              <a:t> Single-sided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E78C90-31A8-187C-C2FC-A35ADBD15D38}"/>
              </a:ext>
            </a:extLst>
          </p:cNvPr>
          <p:cNvSpPr txBox="1"/>
          <p:nvPr/>
        </p:nvSpPr>
        <p:spPr>
          <a:xfrm>
            <a:off x="2644693" y="5724998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latin typeface="Tenorite" pitchFamily="2" charset="0"/>
              </a:rPr>
              <a:t>SK Hynix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643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4D530-106B-A06A-69DA-384643C17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205703" cy="4351338"/>
          </a:xfrm>
        </p:spPr>
        <p:txBody>
          <a:bodyPr numCol="2"/>
          <a:lstStyle/>
          <a:p>
            <a:pPr>
              <a:buFont typeface="Wingdings" pitchFamily="2" charset="2"/>
              <a:buChar char="§"/>
            </a:pPr>
            <a:r>
              <a:rPr lang="en-GB" dirty="0"/>
              <a:t>The blast radius of an aggressor has expanded.</a:t>
            </a:r>
          </a:p>
          <a:p>
            <a:pPr>
              <a:buFont typeface="Wingdings" pitchFamily="2" charset="2"/>
              <a:buChar char="§"/>
            </a:pPr>
            <a:r>
              <a:rPr lang="en-GB" dirty="0"/>
              <a:t>We introduce a new class of patterns, named BLASTER.</a:t>
            </a:r>
          </a:p>
          <a:p>
            <a:pPr>
              <a:buFont typeface="Wingdings" pitchFamily="2" charset="2"/>
              <a:buChar char="§"/>
            </a:pPr>
            <a:r>
              <a:rPr lang="en-GB" dirty="0"/>
              <a:t>BLASTER extends beyond distance-2 aggressors.</a:t>
            </a:r>
            <a:endParaRPr lang="en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E4ADD6-2B5E-42B5-9BE5-11666ED30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enorite" pitchFamily="2" charset="0"/>
              </a:rPr>
              <a:t>BLASTER Patterns</a:t>
            </a:r>
            <a:endParaRPr lang="en-CH" dirty="0">
              <a:latin typeface="Tenorite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A921F-4615-AADF-716F-8D607911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17.06.23</a:t>
            </a:r>
            <a:endParaRPr lang="en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93492-B20D-F7C4-FC62-63D240BB6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BLASTER: Characterizing the Blast Radius of Rowhammer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7845C-7D79-BC8F-4E15-DD530833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1526-1EA8-0840-8BBF-E72D409B798A}" type="slidenum">
              <a:rPr lang="en-CH" smtClean="0"/>
              <a:t>8</a:t>
            </a:fld>
            <a:endParaRPr lang="en-CH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074764-3170-00CC-F7D1-E5A59D6717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69" y="896669"/>
            <a:ext cx="2840900" cy="3532597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0AFC61F0-BD73-9464-6C48-DDFAF6512E89}"/>
              </a:ext>
            </a:extLst>
          </p:cNvPr>
          <p:cNvGrpSpPr/>
          <p:nvPr/>
        </p:nvGrpSpPr>
        <p:grpSpPr>
          <a:xfrm>
            <a:off x="5872047" y="2419422"/>
            <a:ext cx="3063564" cy="487089"/>
            <a:chOff x="6980339" y="2334086"/>
            <a:chExt cx="3063564" cy="487089"/>
          </a:xfrm>
        </p:grpSpPr>
        <p:pic>
          <p:nvPicPr>
            <p:cNvPr id="9" name="Graphic 8" descr="Hammer with solid fill">
              <a:extLst>
                <a:ext uri="{FF2B5EF4-FFF2-40B4-BE49-F238E27FC236}">
                  <a16:creationId xmlns:a16="http://schemas.microsoft.com/office/drawing/2014/main" id="{6E55F6A3-6B43-3B55-9427-D674CD43F3E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80339" y="2334086"/>
              <a:ext cx="455118" cy="487089"/>
            </a:xfrm>
            <a:prstGeom prst="rect">
              <a:avLst/>
            </a:prstGeom>
          </p:spPr>
        </p:pic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FAEAC12B-91B3-E8C0-3A09-8EA89EA0192A}"/>
                </a:ext>
              </a:extLst>
            </p:cNvPr>
            <p:cNvSpPr/>
            <p:nvPr/>
          </p:nvSpPr>
          <p:spPr>
            <a:xfrm>
              <a:off x="7572414" y="2400257"/>
              <a:ext cx="2471489" cy="354748"/>
            </a:xfrm>
            <a:prstGeom prst="roundRect">
              <a:avLst/>
            </a:prstGeom>
            <a:no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C712810-92A4-9859-F01B-9DF97BB19D8A}"/>
              </a:ext>
            </a:extLst>
          </p:cNvPr>
          <p:cNvGrpSpPr/>
          <p:nvPr/>
        </p:nvGrpSpPr>
        <p:grpSpPr>
          <a:xfrm>
            <a:off x="9502098" y="1155205"/>
            <a:ext cx="2062926" cy="3029467"/>
            <a:chOff x="10203549" y="1075043"/>
            <a:chExt cx="2062926" cy="3029467"/>
          </a:xfrm>
        </p:grpSpPr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B30B3802-931E-33C6-A12C-92ACB7C58297}"/>
                </a:ext>
              </a:extLst>
            </p:cNvPr>
            <p:cNvSpPr/>
            <p:nvPr/>
          </p:nvSpPr>
          <p:spPr>
            <a:xfrm>
              <a:off x="10203549" y="1075043"/>
              <a:ext cx="420414" cy="3029467"/>
            </a:xfrm>
            <a:prstGeom prst="rightBrac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C167071-BB9E-81A2-F5C7-AF53773F8299}"/>
                </a:ext>
              </a:extLst>
            </p:cNvPr>
            <p:cNvSpPr txBox="1"/>
            <p:nvPr/>
          </p:nvSpPr>
          <p:spPr>
            <a:xfrm>
              <a:off x="10555494" y="2266610"/>
              <a:ext cx="17109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Tenorite" pitchFamily="2" charset="0"/>
                </a:rPr>
                <a:t>B</a:t>
              </a:r>
              <a:r>
                <a:rPr lang="en-CH" dirty="0">
                  <a:latin typeface="Tenorite" pitchFamily="2" charset="0"/>
                </a:rPr>
                <a:t>last diameter </a:t>
              </a:r>
            </a:p>
            <a:p>
              <a:r>
                <a:rPr lang="en-CH" dirty="0">
                  <a:latin typeface="Tenorite" pitchFamily="2" charset="0"/>
                </a:rPr>
                <a:t> = 8 rows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D89E1B5-01F0-C3EE-D362-8EA069DE2237}"/>
              </a:ext>
            </a:extLst>
          </p:cNvPr>
          <p:cNvGrpSpPr/>
          <p:nvPr/>
        </p:nvGrpSpPr>
        <p:grpSpPr>
          <a:xfrm>
            <a:off x="6500060" y="1132716"/>
            <a:ext cx="1020426" cy="3051956"/>
            <a:chOff x="7608352" y="1047380"/>
            <a:chExt cx="1020426" cy="3051956"/>
          </a:xfrm>
        </p:grpSpPr>
        <p:pic>
          <p:nvPicPr>
            <p:cNvPr id="11" name="Graphic 10" descr="Lightning bolt with solid fill">
              <a:extLst>
                <a:ext uri="{FF2B5EF4-FFF2-40B4-BE49-F238E27FC236}">
                  <a16:creationId xmlns:a16="http://schemas.microsoft.com/office/drawing/2014/main" id="{E5028105-1112-B6D1-6871-970768FA0D3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10587643">
              <a:off x="7608352" y="1352710"/>
              <a:ext cx="289763" cy="981376"/>
            </a:xfrm>
            <a:prstGeom prst="rect">
              <a:avLst/>
            </a:prstGeom>
          </p:spPr>
        </p:pic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AAA88B6-1C47-EA34-23BB-F191CD7D255D}"/>
                </a:ext>
              </a:extLst>
            </p:cNvPr>
            <p:cNvSpPr/>
            <p:nvPr/>
          </p:nvSpPr>
          <p:spPr>
            <a:xfrm>
              <a:off x="7639408" y="1047380"/>
              <a:ext cx="244037" cy="24622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B9FAA59-6237-E08E-CB2C-5B26257BD289}"/>
                </a:ext>
              </a:extLst>
            </p:cNvPr>
            <p:cNvSpPr/>
            <p:nvPr/>
          </p:nvSpPr>
          <p:spPr>
            <a:xfrm>
              <a:off x="8344701" y="3853107"/>
              <a:ext cx="244037" cy="24622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 dirty="0">
                <a:latin typeface="Tenorite" pitchFamily="2" charset="0"/>
              </a:endParaRPr>
            </a:p>
          </p:txBody>
        </p:sp>
        <p:pic>
          <p:nvPicPr>
            <p:cNvPr id="18" name="Graphic 17" descr="Lightning bolt with solid fill">
              <a:extLst>
                <a:ext uri="{FF2B5EF4-FFF2-40B4-BE49-F238E27FC236}">
                  <a16:creationId xmlns:a16="http://schemas.microsoft.com/office/drawing/2014/main" id="{46707D00-DF03-A2D7-98F1-479462E574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21371652">
              <a:off x="8339015" y="2791657"/>
              <a:ext cx="289763" cy="981376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2141A49-B7D7-1FF2-2096-0D1E2A36E384}"/>
              </a:ext>
            </a:extLst>
          </p:cNvPr>
          <p:cNvGrpSpPr/>
          <p:nvPr/>
        </p:nvGrpSpPr>
        <p:grpSpPr>
          <a:xfrm>
            <a:off x="838200" y="4861884"/>
            <a:ext cx="10515600" cy="1352282"/>
            <a:chOff x="822366" y="4092715"/>
            <a:chExt cx="10515600" cy="135228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9D0AF35-AEB1-7FE3-BB76-D605E74AFF50}"/>
                </a:ext>
              </a:extLst>
            </p:cNvPr>
            <p:cNvSpPr/>
            <p:nvPr/>
          </p:nvSpPr>
          <p:spPr>
            <a:xfrm>
              <a:off x="822366" y="4092715"/>
              <a:ext cx="10515600" cy="135228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CH" sz="2800" dirty="0">
                  <a:latin typeface="Tenorite" pitchFamily="2" charset="0"/>
                </a:rPr>
                <a:t>        BLASTER </a:t>
              </a:r>
              <a:r>
                <a:rPr lang="en-GB" sz="2800" dirty="0">
                  <a:latin typeface="Tenorite" pitchFamily="2" charset="0"/>
                </a:rPr>
                <a:t>patterns involve multiple aggressors positioned at various distances from the victim row.</a:t>
              </a:r>
            </a:p>
          </p:txBody>
        </p:sp>
        <p:pic>
          <p:nvPicPr>
            <p:cNvPr id="19" name="Graphic 18" descr="Exclamation mark with solid fill">
              <a:extLst>
                <a:ext uri="{FF2B5EF4-FFF2-40B4-BE49-F238E27FC236}">
                  <a16:creationId xmlns:a16="http://schemas.microsoft.com/office/drawing/2014/main" id="{CD9EFFEE-592D-0F60-730B-217B5B2366E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9896981">
              <a:off x="854034" y="4097241"/>
              <a:ext cx="914400" cy="914400"/>
            </a:xfrm>
            <a:prstGeom prst="rect">
              <a:avLst/>
            </a:prstGeom>
          </p:spPr>
        </p:pic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20912F5C-9CF2-51F5-7C8D-2FEE2C4A0B24}"/>
              </a:ext>
            </a:extLst>
          </p:cNvPr>
          <p:cNvSpPr txBox="1"/>
          <p:nvPr/>
        </p:nvSpPr>
        <p:spPr>
          <a:xfrm>
            <a:off x="9854043" y="3245243"/>
            <a:ext cx="1423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Tenorite" pitchFamily="2" charset="0"/>
              </a:rPr>
              <a:t>B</a:t>
            </a:r>
            <a:r>
              <a:rPr lang="en-CH" dirty="0">
                <a:latin typeface="Tenorite" pitchFamily="2" charset="0"/>
              </a:rPr>
              <a:t>last radius </a:t>
            </a:r>
          </a:p>
          <a:p>
            <a:r>
              <a:rPr lang="en-CH" dirty="0">
                <a:latin typeface="Tenorite" pitchFamily="2" charset="0"/>
              </a:rPr>
              <a:t> = 4 rows</a:t>
            </a:r>
          </a:p>
        </p:txBody>
      </p:sp>
      <p:sp>
        <p:nvSpPr>
          <p:cNvPr id="33" name="Left Brace 32">
            <a:extLst>
              <a:ext uri="{FF2B5EF4-FFF2-40B4-BE49-F238E27FC236}">
                <a16:creationId xmlns:a16="http://schemas.microsoft.com/office/drawing/2014/main" id="{3E22C68C-3BD9-C4D8-BDE3-02D60A619F77}"/>
              </a:ext>
            </a:extLst>
          </p:cNvPr>
          <p:cNvSpPr/>
          <p:nvPr/>
        </p:nvSpPr>
        <p:spPr>
          <a:xfrm rot="10800000">
            <a:off x="9218983" y="2913484"/>
            <a:ext cx="331889" cy="1271188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 dirty="0">
              <a:latin typeface="Tenorite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652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7.8|2.8|8.1|3.4|4.4|5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5.5|3.9|19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.7|3|7.8|12.4|11.6|3.5|8.6|15.9|7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|5.8|2.5|3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22.6|2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5|9.5|7.8|12.2|4.9|0.7|0.8|0.7|0.7|0.7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5|2.8|3.2|6.5|1.6|3.1|3.5|3.1|6.5|3.2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8.2|2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13.3|2.2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1.2|11.1|13.9|32.7|18.6|14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3|2.2|3.4|9.6|7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3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10448</TotalTime>
  <Words>754</Words>
  <Application>Microsoft Macintosh PowerPoint</Application>
  <PresentationFormat>Widescreen</PresentationFormat>
  <Paragraphs>211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Slack-Lato</vt:lpstr>
      <vt:lpstr>Arial</vt:lpstr>
      <vt:lpstr>Calibri</vt:lpstr>
      <vt:lpstr>Calibri Light</vt:lpstr>
      <vt:lpstr>Tenorite</vt:lpstr>
      <vt:lpstr>Wingdings</vt:lpstr>
      <vt:lpstr>Office Theme</vt:lpstr>
      <vt:lpstr>BLASTER: Characterizing the Blast Radius of Rowhammer</vt:lpstr>
      <vt:lpstr>Summary</vt:lpstr>
      <vt:lpstr>Backgroud</vt:lpstr>
      <vt:lpstr>Rowhammer Patterns</vt:lpstr>
      <vt:lpstr>Half-Double on DDR4</vt:lpstr>
      <vt:lpstr>General Platform &amp; Setup</vt:lpstr>
      <vt:lpstr>Determining the Hammer Count</vt:lpstr>
      <vt:lpstr>Half-Double on DDR4 DIMMs</vt:lpstr>
      <vt:lpstr>BLASTER Patterns</vt:lpstr>
      <vt:lpstr>Research Questions on BLASTER</vt:lpstr>
      <vt:lpstr>Characterizing BLASTER</vt:lpstr>
      <vt:lpstr>Effects of Distance-3 Aggressor Rows </vt:lpstr>
      <vt:lpstr>Effects of Distance-3 Aggressor Rows </vt:lpstr>
      <vt:lpstr>Effects of Distance-4 Aggressor Rows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Characterizing New Rowhammer Effects</dc:title>
  <dc:creator>Lang  Zhenrong</dc:creator>
  <cp:lastModifiedBy>Lang  Zhenrong</cp:lastModifiedBy>
  <cp:revision>53</cp:revision>
  <dcterms:created xsi:type="dcterms:W3CDTF">2023-06-03T16:27:05Z</dcterms:created>
  <dcterms:modified xsi:type="dcterms:W3CDTF">2023-06-14T18:45:24Z</dcterms:modified>
</cp:coreProperties>
</file>